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7.xml.rels" ContentType="application/vnd.openxmlformats-package.relationships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6.png" ContentType="image/png"/>
  <Override PartName="/ppt/media/image5.png" ContentType="image/png"/>
  <Override PartName="/ppt/media/image4.png" ContentType="image/png"/>
  <Override PartName="/ppt/media/image3.png" ContentType="image/png"/>
  <Override PartName="/ppt/media/image1.png" ContentType="image/png"/>
  <Override PartName="/ppt/media/image2.png" ContentType="image/png"/>
  <Override PartName="/ppt/media/image7.png" ContentType="image/png"/>
  <Override PartName="/ppt/media/image8.png" ContentType="image/png"/>
  <Override PartName="/ppt/media/image13.png" ContentType="image/png"/>
  <Override PartName="/ppt/media/image14.png" ContentType="image/png"/>
  <Override PartName="/ppt/media/image12.png" ContentType="image/png"/>
  <Override PartName="/ppt/media/image11.png" ContentType="image/png"/>
  <Override PartName="/ppt/media/image9.png" ContentType="image/png"/>
  <Override PartName="/ppt/media/image10.png" ContentType="image/png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1" lang="fr-FR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91800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360000" y="4424400"/>
            <a:ext cx="91800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1" lang="fr-FR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360000" y="44244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5063760" y="44244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1" lang="fr-FR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29556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463920" y="1980000"/>
            <a:ext cx="29556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567480" y="1980000"/>
            <a:ext cx="29556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360000" y="4424400"/>
            <a:ext cx="29556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463920" y="4424400"/>
            <a:ext cx="29556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6567480" y="4424400"/>
            <a:ext cx="29556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1" lang="fr-FR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360000" y="1980000"/>
            <a:ext cx="9180000" cy="4680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fr-FR" sz="2600" spc="-1" strike="noStrike">
              <a:solidFill>
                <a:srgbClr val="1c1c1c"/>
              </a:solidFill>
              <a:latin typeface="Source Sans Pro Light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1" lang="fr-FR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9180000" cy="46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1" lang="fr-FR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46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46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1" lang="fr-FR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360000" y="360000"/>
            <a:ext cx="9360000" cy="41731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fr-FR" sz="2600" spc="-1" strike="noStrike">
              <a:solidFill>
                <a:srgbClr val="1c1c1c"/>
              </a:solidFill>
              <a:latin typeface="Source Sans Pro Light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1" lang="fr-FR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46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360000" y="44244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1" lang="fr-FR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360000" y="1980000"/>
            <a:ext cx="9180000" cy="4680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fr-FR" sz="2600" spc="-1" strike="noStrike">
              <a:solidFill>
                <a:srgbClr val="1c1c1c"/>
              </a:solidFill>
              <a:latin typeface="Source Sans Pro Light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1" lang="fr-FR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46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63760" y="44244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1" lang="fr-FR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360000" y="4424400"/>
            <a:ext cx="91800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1" lang="fr-FR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91800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60000" y="4424400"/>
            <a:ext cx="91800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1" lang="fr-FR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360000" y="44244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5063760" y="44244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1" lang="fr-FR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29556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3463920" y="1980000"/>
            <a:ext cx="29556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6567480" y="1980000"/>
            <a:ext cx="29556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360000" y="4424400"/>
            <a:ext cx="29556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 type="body"/>
          </p:nvPr>
        </p:nvSpPr>
        <p:spPr>
          <a:xfrm>
            <a:off x="3463920" y="4424400"/>
            <a:ext cx="29556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 type="body"/>
          </p:nvPr>
        </p:nvSpPr>
        <p:spPr>
          <a:xfrm>
            <a:off x="6567480" y="4424400"/>
            <a:ext cx="29556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1" lang="fr-FR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9180000" cy="46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1" lang="fr-FR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46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46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1" lang="fr-FR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360000" y="360000"/>
            <a:ext cx="9360000" cy="41731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fr-FR" sz="2600" spc="-1" strike="noStrike">
              <a:solidFill>
                <a:srgbClr val="1c1c1c"/>
              </a:solidFill>
              <a:latin typeface="Source Sans Pro Light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1" lang="fr-FR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46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60000" y="44244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1" lang="fr-FR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46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63760" y="44244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1" lang="fr-FR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360000" y="4424400"/>
            <a:ext cx="91800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180000"/>
            <a:ext cx="9720000" cy="1260000"/>
          </a:xfrm>
          <a:prstGeom prst="rect">
            <a:avLst/>
          </a:prstGeom>
          <a:solidFill>
            <a:srgbClr val="e74c3c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7560000" y="6840000"/>
            <a:ext cx="2520000" cy="540000"/>
          </a:xfrm>
          <a:prstGeom prst="rect">
            <a:avLst/>
          </a:prstGeom>
          <a:solidFill>
            <a:srgbClr val="e74c3c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>
            <a:off x="900000" y="6840000"/>
            <a:ext cx="6480000" cy="540000"/>
          </a:xfrm>
          <a:prstGeom prst="rect">
            <a:avLst/>
          </a:prstGeom>
          <a:solidFill>
            <a:srgbClr val="bdc3c7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4"/>
          <p:cNvSpPr/>
          <p:nvPr/>
        </p:nvSpPr>
        <p:spPr>
          <a:xfrm>
            <a:off x="180000" y="6840000"/>
            <a:ext cx="540000" cy="540000"/>
          </a:xfrm>
          <a:prstGeom prst="rect">
            <a:avLst/>
          </a:prstGeom>
          <a:noFill/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1" lang="fr-FR" sz="3200" spc="-1" strike="noStrike">
                <a:solidFill>
                  <a:srgbClr val="ffffff"/>
                </a:solidFill>
                <a:latin typeface="Source Sans Pro Black"/>
              </a:rPr>
              <a:t>Click to edit the title text format</a:t>
            </a:r>
            <a:endParaRPr b="1" lang="fr-FR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360000" y="1980000"/>
            <a:ext cx="9180000" cy="46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Click to edit the outline text format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 lvl="1" marL="288000">
              <a:spcAft>
                <a:spcPts val="1134"/>
              </a:spcAft>
            </a:pPr>
            <a:r>
              <a:rPr b="0" lang="fr-FR" sz="2200" spc="-1" strike="noStrike">
                <a:solidFill>
                  <a:srgbClr val="1c1c1c"/>
                </a:solidFill>
                <a:latin typeface="Source Sans Pro Light"/>
              </a:rPr>
              <a:t>Second Outline Level</a:t>
            </a:r>
            <a:endParaRPr b="0" lang="fr-FR" sz="2200" spc="-1" strike="noStrike">
              <a:solidFill>
                <a:srgbClr val="1c1c1c"/>
              </a:solidFill>
              <a:latin typeface="Source Sans Pro Light"/>
            </a:endParaRPr>
          </a:p>
          <a:p>
            <a:pPr lvl="2" marL="576000">
              <a:spcAft>
                <a:spcPts val="850"/>
              </a:spcAft>
            </a:pPr>
            <a:r>
              <a:rPr b="0" lang="fr-FR" sz="1800" spc="-1" strike="noStrike">
                <a:solidFill>
                  <a:srgbClr val="1c1c1c"/>
                </a:solidFill>
                <a:latin typeface="Source Sans Pro Light"/>
              </a:rPr>
              <a:t>Third Outline Level</a:t>
            </a:r>
            <a:endParaRPr b="0" lang="fr-FR" sz="1800" spc="-1" strike="noStrike">
              <a:solidFill>
                <a:srgbClr val="1c1c1c"/>
              </a:solidFill>
              <a:latin typeface="Source Sans Pro Light"/>
            </a:endParaRPr>
          </a:p>
          <a:p>
            <a:pPr lvl="3" marL="864000">
              <a:spcAft>
                <a:spcPts val="567"/>
              </a:spcAft>
            </a:pPr>
            <a:r>
              <a:rPr b="0" lang="fr-FR" sz="1600" spc="-1" strike="noStrike">
                <a:solidFill>
                  <a:srgbClr val="1c1c1c"/>
                </a:solidFill>
                <a:latin typeface="Source Sans Pro Light"/>
              </a:rPr>
              <a:t>Fourth Outline Level</a:t>
            </a:r>
            <a:endParaRPr b="0" lang="fr-FR" sz="1600" spc="-1" strike="noStrike">
              <a:solidFill>
                <a:srgbClr val="1c1c1c"/>
              </a:solidFill>
              <a:latin typeface="Source Sans Pro Light"/>
            </a:endParaRPr>
          </a:p>
          <a:p>
            <a:pPr lvl="4" marL="1152000">
              <a:spcAft>
                <a:spcPts val="283"/>
              </a:spcAft>
            </a:pPr>
            <a:r>
              <a:rPr b="0" lang="fr-FR" sz="1600" spc="-1" strike="noStrike">
                <a:solidFill>
                  <a:srgbClr val="1c1c1c"/>
                </a:solidFill>
                <a:latin typeface="Source Sans Pro Light"/>
              </a:rPr>
              <a:t>Fifth Outline Level</a:t>
            </a:r>
            <a:endParaRPr b="0" lang="fr-FR" sz="1600" spc="-1" strike="noStrike">
              <a:solidFill>
                <a:srgbClr val="1c1c1c"/>
              </a:solidFill>
              <a:latin typeface="Source Sans Pro Light"/>
            </a:endParaRPr>
          </a:p>
          <a:p>
            <a:pPr lvl="5" marL="1440000">
              <a:spcAft>
                <a:spcPts val="283"/>
              </a:spcAft>
            </a:pPr>
            <a:r>
              <a:rPr b="0" lang="fr-FR" sz="1600" spc="-1" strike="noStrike">
                <a:solidFill>
                  <a:srgbClr val="1c1c1c"/>
                </a:solidFill>
                <a:latin typeface="Source Sans Pro Light"/>
              </a:rPr>
              <a:t>Sixth Outline Level</a:t>
            </a:r>
            <a:endParaRPr b="0" lang="fr-FR" sz="1600" spc="-1" strike="noStrike">
              <a:solidFill>
                <a:srgbClr val="1c1c1c"/>
              </a:solidFill>
              <a:latin typeface="Source Sans Pro Light"/>
            </a:endParaRPr>
          </a:p>
          <a:p>
            <a:pPr lvl="6" marL="1728000">
              <a:spcAft>
                <a:spcPts val="283"/>
              </a:spcAft>
            </a:pPr>
            <a:r>
              <a:rPr b="0" lang="fr-FR" sz="1600" spc="-1" strike="noStrike">
                <a:solidFill>
                  <a:srgbClr val="1c1c1c"/>
                </a:solidFill>
                <a:latin typeface="Source Sans Pro Light"/>
              </a:rPr>
              <a:t>Seventh Outline Level</a:t>
            </a:r>
            <a:endParaRPr b="0" lang="fr-FR" sz="1600" spc="-1" strike="noStrike">
              <a:solidFill>
                <a:srgbClr val="1c1c1c"/>
              </a:solidFill>
              <a:latin typeface="Source Sans Pro Light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dt"/>
          </p:nvPr>
        </p:nvSpPr>
        <p:spPr>
          <a:xfrm>
            <a:off x="7560000" y="6840000"/>
            <a:ext cx="2340000" cy="521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r"/>
            <a:r>
              <a:rPr b="1" lang="fr-FR" sz="1800" spc="-1" strike="noStrike">
                <a:solidFill>
                  <a:srgbClr val="ffffff"/>
                </a:solidFill>
                <a:latin typeface="Source Sans Pro Black"/>
              </a:rPr>
              <a:t>&lt;date/time&gt;</a:t>
            </a:r>
            <a:endParaRPr b="1" lang="fr-FR" sz="18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ftr"/>
          </p:nvPr>
        </p:nvSpPr>
        <p:spPr>
          <a:xfrm>
            <a:off x="1080000" y="6840000"/>
            <a:ext cx="3240000" cy="54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1" lang="fr-FR" sz="1800" spc="-1" strike="noStrike">
                <a:solidFill>
                  <a:srgbClr val="ffffff"/>
                </a:solidFill>
                <a:latin typeface="Source Sans Pro Black"/>
              </a:rPr>
              <a:t>&lt;footer&gt;</a:t>
            </a:r>
            <a:endParaRPr b="1" lang="fr-FR" sz="18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sldNum"/>
          </p:nvPr>
        </p:nvSpPr>
        <p:spPr>
          <a:xfrm>
            <a:off x="180000" y="6840000"/>
            <a:ext cx="540000" cy="54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fld id="{D5302087-4CE3-40D4-BCED-ED3A9F689C8C}" type="slidenum">
              <a:rPr b="1" lang="fr-FR" sz="1800" spc="-1" strike="noStrike">
                <a:solidFill>
                  <a:srgbClr val="ffffff"/>
                </a:solidFill>
                <a:latin typeface="Source Sans Pro Black"/>
              </a:rPr>
              <a:t>&lt;number&gt;</a:t>
            </a:fld>
            <a:endParaRPr b="1" lang="fr-FR" sz="1800" spc="-1" strike="noStrike">
              <a:solidFill>
                <a:srgbClr val="ffffff"/>
              </a:solidFill>
              <a:latin typeface="Source Sans Pro Blac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0" y="3150000"/>
            <a:ext cx="9720000" cy="1260000"/>
          </a:xfrm>
          <a:prstGeom prst="rect">
            <a:avLst/>
          </a:prstGeom>
          <a:solidFill>
            <a:srgbClr val="e74c3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PlaceHolder 2"/>
          <p:cNvSpPr>
            <a:spLocks noGrp="1"/>
          </p:cNvSpPr>
          <p:nvPr>
            <p:ph type="title"/>
          </p:nvPr>
        </p:nvSpPr>
        <p:spPr>
          <a:xfrm>
            <a:off x="360000" y="3330000"/>
            <a:ext cx="9360000" cy="90000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1" lang="fr-FR" sz="3200" spc="-1" strike="noStrike">
                <a:solidFill>
                  <a:srgbClr val="ffffff"/>
                </a:solidFill>
                <a:latin typeface="Source Sans Pro Black"/>
              </a:rPr>
              <a:t>Click to edit the title text format</a:t>
            </a:r>
            <a:endParaRPr b="1" lang="fr-FR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540000" y="4680000"/>
            <a:ext cx="9180000" cy="2520000"/>
          </a:xfrm>
          <a:prstGeom prst="rect">
            <a:avLst/>
          </a:prstGeom>
        </p:spPr>
        <p:txBody>
          <a:bodyPr lIns="0" rIns="0" tIns="0" bIns="0">
            <a:normAutofit fontScale="94000"/>
          </a:bodyPr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Click to edit the outline text format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 lvl="1" marL="288000">
              <a:spcAft>
                <a:spcPts val="1131"/>
              </a:spcAft>
            </a:pPr>
            <a:r>
              <a:rPr b="0" lang="fr-FR" sz="2200" spc="-1" strike="noStrike">
                <a:solidFill>
                  <a:srgbClr val="1c1c1c"/>
                </a:solidFill>
                <a:latin typeface="Source Sans Pro Light"/>
              </a:rPr>
              <a:t>Second Outline Level</a:t>
            </a:r>
            <a:endParaRPr b="0" lang="fr-FR" sz="2200" spc="-1" strike="noStrike">
              <a:solidFill>
                <a:srgbClr val="1c1c1c"/>
              </a:solidFill>
              <a:latin typeface="Source Sans Pro Light"/>
            </a:endParaRPr>
          </a:p>
          <a:p>
            <a:pPr lvl="2" marL="576000">
              <a:spcAft>
                <a:spcPts val="850"/>
              </a:spcAft>
            </a:pPr>
            <a:r>
              <a:rPr b="0" lang="fr-FR" sz="1800" spc="-1" strike="noStrike">
                <a:solidFill>
                  <a:srgbClr val="1c1c1c"/>
                </a:solidFill>
                <a:latin typeface="Source Sans Pro Light"/>
              </a:rPr>
              <a:t>Third Outline Level</a:t>
            </a:r>
            <a:endParaRPr b="0" lang="fr-FR" sz="1800" spc="-1" strike="noStrike">
              <a:solidFill>
                <a:srgbClr val="1c1c1c"/>
              </a:solidFill>
              <a:latin typeface="Source Sans Pro Light"/>
            </a:endParaRPr>
          </a:p>
          <a:p>
            <a:pPr lvl="3" marL="864000">
              <a:spcAft>
                <a:spcPts val="567"/>
              </a:spcAft>
            </a:pPr>
            <a:r>
              <a:rPr b="0" lang="fr-FR" sz="1600" spc="-1" strike="noStrike">
                <a:solidFill>
                  <a:srgbClr val="1c1c1c"/>
                </a:solidFill>
                <a:latin typeface="Source Sans Pro Light"/>
              </a:rPr>
              <a:t>Fourth Outline Level</a:t>
            </a:r>
            <a:endParaRPr b="0" lang="fr-FR" sz="1600" spc="-1" strike="noStrike">
              <a:solidFill>
                <a:srgbClr val="1c1c1c"/>
              </a:solidFill>
              <a:latin typeface="Source Sans Pro Light"/>
            </a:endParaRPr>
          </a:p>
          <a:p>
            <a:pPr lvl="4" marL="1152000">
              <a:spcAft>
                <a:spcPts val="283"/>
              </a:spcAft>
            </a:pPr>
            <a:r>
              <a:rPr b="0" lang="fr-FR" sz="1600" spc="-1" strike="noStrike">
                <a:solidFill>
                  <a:srgbClr val="1c1c1c"/>
                </a:solidFill>
                <a:latin typeface="Source Sans Pro Light"/>
              </a:rPr>
              <a:t>Fifth Outline Level</a:t>
            </a:r>
            <a:endParaRPr b="0" lang="fr-FR" sz="1600" spc="-1" strike="noStrike">
              <a:solidFill>
                <a:srgbClr val="1c1c1c"/>
              </a:solidFill>
              <a:latin typeface="Source Sans Pro Light"/>
            </a:endParaRPr>
          </a:p>
          <a:p>
            <a:pPr lvl="5" marL="1440000">
              <a:spcAft>
                <a:spcPts val="283"/>
              </a:spcAft>
            </a:pPr>
            <a:r>
              <a:rPr b="0" lang="fr-FR" sz="1600" spc="-1" strike="noStrike">
                <a:solidFill>
                  <a:srgbClr val="1c1c1c"/>
                </a:solidFill>
                <a:latin typeface="Source Sans Pro Light"/>
              </a:rPr>
              <a:t>Sixth Outline Level</a:t>
            </a:r>
            <a:endParaRPr b="0" lang="fr-FR" sz="1600" spc="-1" strike="noStrike">
              <a:solidFill>
                <a:srgbClr val="1c1c1c"/>
              </a:solidFill>
              <a:latin typeface="Source Sans Pro Light"/>
            </a:endParaRPr>
          </a:p>
          <a:p>
            <a:pPr lvl="6" marL="1728000">
              <a:spcAft>
                <a:spcPts val="283"/>
              </a:spcAft>
            </a:pPr>
            <a:r>
              <a:rPr b="0" lang="fr-FR" sz="1600" spc="-1" strike="noStrike">
                <a:solidFill>
                  <a:srgbClr val="1c1c1c"/>
                </a:solidFill>
                <a:latin typeface="Source Sans Pro Light"/>
              </a:rPr>
              <a:t>Seventh Outline Level</a:t>
            </a:r>
            <a:endParaRPr b="0" lang="fr-FR" sz="1600" spc="-1" strike="noStrike">
              <a:solidFill>
                <a:srgbClr val="1c1c1c"/>
              </a:solidFill>
              <a:latin typeface="Source Sans Pro Light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dt"/>
          </p:nvPr>
        </p:nvSpPr>
        <p:spPr>
          <a:xfrm>
            <a:off x="7560000" y="6840000"/>
            <a:ext cx="2340000" cy="54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1" lang="fr-FR" sz="1800" spc="-1" strike="noStrike">
                <a:solidFill>
                  <a:srgbClr val="e74c3c"/>
                </a:solidFill>
                <a:latin typeface="Source Sans Pro Black"/>
              </a:rPr>
              <a:t>&lt;date/time&gt;</a:t>
            </a:r>
            <a:endParaRPr b="1" lang="fr-FR" sz="1800" spc="-1" strike="noStrike">
              <a:solidFill>
                <a:srgbClr val="e74c3c"/>
              </a:solidFill>
              <a:latin typeface="Source Sans Pro Black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ftr"/>
          </p:nvPr>
        </p:nvSpPr>
        <p:spPr>
          <a:xfrm>
            <a:off x="1080000" y="6840000"/>
            <a:ext cx="3240000" cy="54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1" lang="fr-FR" sz="1800" spc="-1" strike="noStrike">
                <a:solidFill>
                  <a:srgbClr val="e74c3c"/>
                </a:solidFill>
                <a:latin typeface="Source Sans Pro Black"/>
              </a:rPr>
              <a:t>&lt;footer&gt;</a:t>
            </a:r>
            <a:endParaRPr b="1" lang="fr-FR" sz="1800" spc="-1" strike="noStrike">
              <a:solidFill>
                <a:srgbClr val="e74c3c"/>
              </a:solidFill>
              <a:latin typeface="Source Sans Pro Black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sldNum"/>
          </p:nvPr>
        </p:nvSpPr>
        <p:spPr>
          <a:xfrm>
            <a:off x="180000" y="6840000"/>
            <a:ext cx="540000" cy="540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FDEE6A74-6C6B-44CC-9220-CCDD1F602E72}" type="slidenum">
              <a:rPr b="1" lang="fr-FR" sz="1800" spc="-1" strike="noStrike">
                <a:solidFill>
                  <a:srgbClr val="e74c3c"/>
                </a:solidFill>
                <a:latin typeface="Source Sans Pro Black"/>
              </a:rPr>
              <a:t>&lt;number&gt;</a:t>
            </a:fld>
            <a:endParaRPr b="1" lang="fr-FR" sz="1800" spc="-1" strike="noStrike">
              <a:solidFill>
                <a:srgbClr val="e74c3c"/>
              </a:solidFill>
              <a:latin typeface="Source Sans Pro Blac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zd0Y71ISCZk" TargetMode="External"/><Relationship Id="rId2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360000" y="333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 algn="ctr"/>
            <a:r>
              <a:rPr b="1" lang="fr-FR" sz="3200" spc="-1" strike="noStrike">
                <a:solidFill>
                  <a:srgbClr val="ffffff"/>
                </a:solidFill>
                <a:latin typeface="Source Sans Pro Black"/>
              </a:rPr>
              <a:t>LC9 : Du macroscopique au microscopique dans les synthèses organiques</a:t>
            </a:r>
            <a:endParaRPr b="1" lang="fr-FR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88" name="TextShape 2"/>
          <p:cNvSpPr txBox="1"/>
          <p:nvPr/>
        </p:nvSpPr>
        <p:spPr>
          <a:xfrm>
            <a:off x="540000" y="4680000"/>
            <a:ext cx="9180000" cy="252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r>
              <a:rPr b="0" lang="fr-FR" sz="2200" spc="-1" strike="noStrike" u="sng">
                <a:solidFill>
                  <a:srgbClr val="1c1c1c"/>
                </a:solidFill>
                <a:uFillTx/>
                <a:latin typeface="Source Sans Pro Light"/>
              </a:rPr>
              <a:t>Niveau :</a:t>
            </a:r>
            <a:r>
              <a:rPr b="0" lang="fr-FR" sz="2200" spc="-1" strike="noStrike">
                <a:solidFill>
                  <a:srgbClr val="1c1c1c"/>
                </a:solidFill>
                <a:latin typeface="Source Sans Pro Light"/>
              </a:rPr>
              <a:t> Lycée</a:t>
            </a:r>
            <a:endParaRPr b="0" lang="fr-FR" sz="2200" spc="-1" strike="noStrike">
              <a:solidFill>
                <a:srgbClr val="1c1c1c"/>
              </a:solidFill>
              <a:latin typeface="Source Sans Pro Light"/>
            </a:endParaRPr>
          </a:p>
          <a:p>
            <a:r>
              <a:rPr b="0" lang="fr-FR" sz="2200" spc="-1" strike="noStrike" u="sng">
                <a:solidFill>
                  <a:srgbClr val="1c1c1c"/>
                </a:solidFill>
                <a:uFillTx/>
                <a:latin typeface="Source Sans Pro Light"/>
              </a:rPr>
              <a:t>Pré-requis :</a:t>
            </a:r>
            <a:r>
              <a:rPr b="0" lang="fr-FR" sz="2200" spc="-1" strike="noStrike">
                <a:solidFill>
                  <a:srgbClr val="1c1c1c"/>
                </a:solidFill>
                <a:latin typeface="Source Sans Pro Light"/>
              </a:rPr>
              <a:t> Représentation de Lewis, Groupes caractéristiques, Nomenclature, Électronégativité, Réaction chimique, Synthèse chimie organique.</a:t>
            </a:r>
            <a:endParaRPr b="0" lang="fr-FR" sz="2200" spc="-1" strike="noStrike">
              <a:solidFill>
                <a:srgbClr val="1c1c1c"/>
              </a:solidFill>
              <a:latin typeface="Source Sans Pro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r>
              <a:rPr b="1" lang="fr-FR" sz="3200" spc="-1" strike="noStrike">
                <a:solidFill>
                  <a:srgbClr val="ffffff"/>
                </a:solidFill>
                <a:latin typeface="Source Sans Pro Black"/>
              </a:rPr>
              <a:t>II – Les principales catégories de réaction</a:t>
            </a:r>
            <a:br/>
            <a:r>
              <a:rPr b="1" lang="fr-FR" sz="3200" spc="-1" strike="noStrike">
                <a:solidFill>
                  <a:srgbClr val="ffffff"/>
                </a:solidFill>
                <a:latin typeface="Source Sans Pro Black"/>
              </a:rPr>
              <a:t> en chimie organique</a:t>
            </a:r>
            <a:endParaRPr b="1" lang="fr-FR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216000" y="1431720"/>
            <a:ext cx="5400000" cy="44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fr-FR" sz="2200" spc="-1" strike="noStrike">
                <a:latin typeface="Source Sans Pro"/>
              </a:rPr>
              <a:t>2) Elimination</a:t>
            </a:r>
            <a:endParaRPr b="0" lang="fr-FR" sz="2200" spc="-1" strike="noStrike">
              <a:latin typeface="Source Sans Pro"/>
            </a:endParaRPr>
          </a:p>
        </p:txBody>
      </p:sp>
      <p:sp>
        <p:nvSpPr>
          <p:cNvPr id="138" name="TextShape 3"/>
          <p:cNvSpPr txBox="1"/>
          <p:nvPr/>
        </p:nvSpPr>
        <p:spPr>
          <a:xfrm>
            <a:off x="216000" y="1944720"/>
            <a:ext cx="4248000" cy="667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i="1" lang="fr-FR" sz="1800" spc="-1" strike="noStrike" u="sng">
                <a:uFillTx/>
                <a:latin typeface="Source Sans Pro"/>
              </a:rPr>
              <a:t>Synthèse du cyclohexène</a:t>
            </a:r>
            <a:endParaRPr b="0" lang="fr-FR" sz="1800" spc="-1" strike="noStrike">
              <a:latin typeface="Source Sans Pro"/>
            </a:endParaRPr>
          </a:p>
          <a:p>
            <a:endParaRPr b="0" lang="fr-FR" sz="1800" spc="-1" strike="noStrike">
              <a:latin typeface="Source Sans Pro"/>
            </a:endParaRPr>
          </a:p>
        </p:txBody>
      </p:sp>
      <p:pic>
        <p:nvPicPr>
          <p:cNvPr id="139" name="" descr=""/>
          <p:cNvPicPr/>
          <p:nvPr/>
        </p:nvPicPr>
        <p:blipFill>
          <a:blip r:embed="rId1"/>
          <a:srcRect l="28152" t="3356" r="26287" b="0"/>
          <a:stretch/>
        </p:blipFill>
        <p:spPr>
          <a:xfrm>
            <a:off x="273960" y="2460240"/>
            <a:ext cx="3490560" cy="5236200"/>
          </a:xfrm>
          <a:prstGeom prst="rect">
            <a:avLst/>
          </a:prstGeom>
          <a:ln>
            <a:noFill/>
          </a:ln>
        </p:spPr>
      </p:pic>
      <p:sp>
        <p:nvSpPr>
          <p:cNvPr id="140" name="TextShape 4"/>
          <p:cNvSpPr txBox="1"/>
          <p:nvPr/>
        </p:nvSpPr>
        <p:spPr>
          <a:xfrm>
            <a:off x="4028040" y="1980000"/>
            <a:ext cx="5508000" cy="468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>
              <a:spcAft>
                <a:spcPts val="1142"/>
              </a:spcAft>
            </a:pPr>
            <a:r>
              <a:rPr b="1" lang="fr-FR" sz="1800" spc="-1" strike="noStrike" u="sng">
                <a:solidFill>
                  <a:srgbClr val="1c1c1c"/>
                </a:solidFill>
                <a:uFillTx/>
                <a:latin typeface="Source Sans Pro"/>
              </a:rPr>
              <a:t>-Lavage de la phase organique :</a:t>
            </a:r>
            <a:endParaRPr b="1" lang="fr-FR" sz="18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0" lang="fr-FR" sz="1800" spc="-1" strike="noStrike">
                <a:solidFill>
                  <a:srgbClr val="1c1c1c"/>
                </a:solidFill>
                <a:latin typeface="Source Sans Pro"/>
              </a:rPr>
              <a:t>Relargage par NaCl</a:t>
            </a:r>
            <a:endParaRPr b="1" lang="fr-FR" sz="18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0" lang="fr-FR" sz="1800" spc="-1" strike="noStrike">
                <a:solidFill>
                  <a:srgbClr val="1c1c1c"/>
                </a:solidFill>
                <a:latin typeface="Source Sans Pro"/>
              </a:rPr>
              <a:t>Lavage à l’eau (jusqu’à pH neutre)</a:t>
            </a:r>
            <a:endParaRPr b="1" lang="fr-FR" sz="18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1800" spc="-1" strike="noStrike" u="sng">
                <a:solidFill>
                  <a:srgbClr val="1c1c1c"/>
                </a:solidFill>
                <a:uFillTx/>
                <a:latin typeface="Source Sans Pro"/>
              </a:rPr>
              <a:t>-Séchage de la phase organique :</a:t>
            </a:r>
            <a:endParaRPr b="1" lang="fr-FR" sz="18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0" lang="fr-FR" sz="1800" spc="-1" strike="noStrike">
                <a:solidFill>
                  <a:srgbClr val="1c1c1c"/>
                </a:solidFill>
                <a:latin typeface="Source Sans Pro"/>
              </a:rPr>
              <a:t>Avec du sulfate de sodium anhydre NaSO4</a:t>
            </a:r>
            <a:endParaRPr b="1" lang="fr-FR" sz="18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0" lang="fr-FR" sz="1800" spc="-1" strike="noStrike">
                <a:solidFill>
                  <a:srgbClr val="1c1c1c"/>
                </a:solidFill>
                <a:latin typeface="Source Sans Pro"/>
              </a:rPr>
              <a:t> </a:t>
            </a:r>
            <a:endParaRPr b="1" lang="fr-FR" sz="18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endParaRPr b="1" lang="fr-FR" sz="18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 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 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 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r>
              <a:rPr b="1" lang="fr-FR" sz="3200" spc="-1" strike="noStrike">
                <a:solidFill>
                  <a:srgbClr val="ffffff"/>
                </a:solidFill>
                <a:latin typeface="Source Sans Pro Black"/>
              </a:rPr>
              <a:t>II – Les principales catégories de réaction</a:t>
            </a:r>
            <a:br/>
            <a:r>
              <a:rPr b="1" lang="fr-FR" sz="3200" spc="-1" strike="noStrike">
                <a:solidFill>
                  <a:srgbClr val="ffffff"/>
                </a:solidFill>
                <a:latin typeface="Source Sans Pro Black"/>
              </a:rPr>
              <a:t> en chimie organique</a:t>
            </a:r>
            <a:endParaRPr b="1" lang="fr-FR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42" name="TextShape 2"/>
          <p:cNvSpPr txBox="1"/>
          <p:nvPr/>
        </p:nvSpPr>
        <p:spPr>
          <a:xfrm>
            <a:off x="216000" y="1431720"/>
            <a:ext cx="5400000" cy="44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fr-FR" sz="2200" spc="-1" strike="noStrike">
                <a:latin typeface="Source Sans Pro"/>
              </a:rPr>
              <a:t>2) Elimination</a:t>
            </a:r>
            <a:endParaRPr b="0" lang="fr-FR" sz="2200" spc="-1" strike="noStrike">
              <a:latin typeface="Source Sans Pro"/>
            </a:endParaRPr>
          </a:p>
        </p:txBody>
      </p:sp>
      <p:sp>
        <p:nvSpPr>
          <p:cNvPr id="143" name="TextShape 3"/>
          <p:cNvSpPr txBox="1"/>
          <p:nvPr/>
        </p:nvSpPr>
        <p:spPr>
          <a:xfrm>
            <a:off x="216000" y="1944720"/>
            <a:ext cx="4248000" cy="667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i="1" lang="fr-FR" sz="1800" spc="-1" strike="noStrike" u="sng">
                <a:uFillTx/>
                <a:latin typeface="Source Sans Pro"/>
              </a:rPr>
              <a:t>Synthèse du cyclohexène</a:t>
            </a:r>
            <a:endParaRPr b="0" lang="fr-FR" sz="1800" spc="-1" strike="noStrike">
              <a:latin typeface="Source Sans Pro"/>
            </a:endParaRPr>
          </a:p>
          <a:p>
            <a:endParaRPr b="0" lang="fr-FR" sz="1800" spc="-1" strike="noStrike">
              <a:latin typeface="Source Sans Pro"/>
            </a:endParaRPr>
          </a:p>
        </p:txBody>
      </p:sp>
      <p:sp>
        <p:nvSpPr>
          <p:cNvPr id="144" name="TextShape 4"/>
          <p:cNvSpPr txBox="1"/>
          <p:nvPr/>
        </p:nvSpPr>
        <p:spPr>
          <a:xfrm>
            <a:off x="720000" y="2880000"/>
            <a:ext cx="7056000" cy="1594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fr-FR" sz="2200" spc="-1" strike="noStrike" u="sng">
                <a:uFillTx/>
                <a:latin typeface="Source Sans Pro"/>
              </a:rPr>
              <a:t>Caractérisation :</a:t>
            </a:r>
            <a:endParaRPr b="0" lang="fr-FR" sz="2200" spc="-1" strike="noStrike">
              <a:latin typeface="Source Sans Pro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latin typeface="Source Sans Pro"/>
              </a:rPr>
              <a:t>cyclohexène + eau de brome</a:t>
            </a:r>
            <a:endParaRPr b="0" lang="fr-FR" sz="1800" spc="-1" strike="noStrike">
              <a:latin typeface="Source Sans Pro"/>
            </a:endParaRPr>
          </a:p>
          <a:p>
            <a:endParaRPr b="0" lang="fr-FR" sz="1800" spc="-1" strike="noStrike">
              <a:latin typeface="Source Sans Pro"/>
            </a:endParaRPr>
          </a:p>
          <a:p>
            <a:r>
              <a:rPr b="0" lang="fr-FR" sz="1800" spc="-1" strike="noStrike">
                <a:latin typeface="Source Sans Pro"/>
                <a:hlinkClick r:id="rId1"/>
              </a:rPr>
              <a:t>https://www.youtube.com/watch?v=zd0Y71ISCZk</a:t>
            </a:r>
            <a:endParaRPr b="0" lang="fr-FR" sz="1800" spc="-1" strike="noStrike">
              <a:latin typeface="Source Sans Pro"/>
            </a:endParaRPr>
          </a:p>
          <a:p>
            <a:endParaRPr b="0" lang="fr-FR" sz="1800" spc="-1" strike="noStrike">
              <a:latin typeface="Source Sans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r>
              <a:rPr b="1" lang="fr-FR" sz="3200" spc="-1" strike="noStrike">
                <a:solidFill>
                  <a:srgbClr val="ffffff"/>
                </a:solidFill>
                <a:latin typeface="Source Sans Pro Black"/>
              </a:rPr>
              <a:t>II – Les principales catégories de réaction</a:t>
            </a:r>
            <a:br/>
            <a:r>
              <a:rPr b="1" lang="fr-FR" sz="3200" spc="-1" strike="noStrike">
                <a:solidFill>
                  <a:srgbClr val="ffffff"/>
                </a:solidFill>
                <a:latin typeface="Source Sans Pro Black"/>
              </a:rPr>
              <a:t> en chimie organique</a:t>
            </a:r>
            <a:endParaRPr b="1" lang="fr-FR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46" name="TextShape 2"/>
          <p:cNvSpPr txBox="1"/>
          <p:nvPr/>
        </p:nvSpPr>
        <p:spPr>
          <a:xfrm>
            <a:off x="756000" y="2016000"/>
            <a:ext cx="9180000" cy="468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highlight>
                  <a:srgbClr val="ffff00"/>
                </a:highlight>
                <a:latin typeface="Source Sans Pro Semibold"/>
              </a:rPr>
              <a:t> 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Bilan macroscopique :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 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147" name="TextShape 3"/>
          <p:cNvSpPr txBox="1"/>
          <p:nvPr/>
        </p:nvSpPr>
        <p:spPr>
          <a:xfrm>
            <a:off x="216000" y="1431720"/>
            <a:ext cx="5400000" cy="44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fr-FR" sz="2200" spc="-1" strike="noStrike">
                <a:latin typeface="Source Sans Pro"/>
              </a:rPr>
              <a:t>2) Elimination</a:t>
            </a:r>
            <a:endParaRPr b="0" lang="fr-FR" sz="2200" spc="-1" strike="noStrike">
              <a:latin typeface="Source Sans Pro"/>
            </a:endParaRPr>
          </a:p>
        </p:txBody>
      </p:sp>
      <p:sp>
        <p:nvSpPr>
          <p:cNvPr id="148" name="TextShape 4"/>
          <p:cNvSpPr txBox="1"/>
          <p:nvPr/>
        </p:nvSpPr>
        <p:spPr>
          <a:xfrm>
            <a:off x="216000" y="1944360"/>
            <a:ext cx="4248000" cy="667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i="1" lang="fr-FR" sz="1800" spc="-1" strike="noStrike" u="sng">
                <a:uFillTx/>
                <a:latin typeface="Source Sans Pro"/>
              </a:rPr>
              <a:t>Synthèse du cyclohexène</a:t>
            </a:r>
            <a:endParaRPr b="0" lang="fr-FR" sz="1800" spc="-1" strike="noStrike">
              <a:latin typeface="Source Sans Pro"/>
            </a:endParaRPr>
          </a:p>
          <a:p>
            <a:endParaRPr b="0" lang="fr-FR" sz="1800" spc="-1" strike="noStrike">
              <a:latin typeface="Source Sans Pro"/>
            </a:endParaRPr>
          </a:p>
        </p:txBody>
      </p:sp>
      <p:sp>
        <p:nvSpPr>
          <p:cNvPr id="149" name="TextShape 5"/>
          <p:cNvSpPr txBox="1"/>
          <p:nvPr/>
        </p:nvSpPr>
        <p:spPr>
          <a:xfrm>
            <a:off x="5760000" y="4838400"/>
            <a:ext cx="2376000" cy="667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fr-FR" sz="1800" spc="-1" strike="noStrike">
                <a:latin typeface="Source Sans Pro"/>
              </a:rPr>
              <a:t>Cyclohexène</a:t>
            </a:r>
            <a:endParaRPr b="0" lang="fr-FR" sz="1800" spc="-1" strike="noStrike">
              <a:latin typeface="Source Sans Pro"/>
            </a:endParaRPr>
          </a:p>
        </p:txBody>
      </p:sp>
      <p:sp>
        <p:nvSpPr>
          <p:cNvPr id="150" name="TextShape 6"/>
          <p:cNvSpPr txBox="1"/>
          <p:nvPr/>
        </p:nvSpPr>
        <p:spPr>
          <a:xfrm>
            <a:off x="8064000" y="4838400"/>
            <a:ext cx="936000" cy="378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fr-FR" sz="1800" spc="-1" strike="noStrike">
                <a:latin typeface="Source Sans Pro"/>
              </a:rPr>
              <a:t>Eau</a:t>
            </a:r>
            <a:endParaRPr b="0" lang="fr-FR" sz="1800" spc="-1" strike="noStrike">
              <a:latin typeface="Source Sans Pro"/>
            </a:endParaRPr>
          </a:p>
        </p:txBody>
      </p:sp>
      <p:sp>
        <p:nvSpPr>
          <p:cNvPr id="151" name="TextShape 7"/>
          <p:cNvSpPr txBox="1"/>
          <p:nvPr/>
        </p:nvSpPr>
        <p:spPr>
          <a:xfrm>
            <a:off x="1728000" y="4968000"/>
            <a:ext cx="1872000" cy="378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fr-FR" sz="1800" spc="-1" strike="noStrike">
                <a:latin typeface="Source Sans Pro"/>
              </a:rPr>
              <a:t>Cyclohexanol</a:t>
            </a:r>
            <a:endParaRPr b="0" lang="fr-FR" sz="1800" spc="-1" strike="noStrike">
              <a:latin typeface="Source Sans Pro"/>
            </a:endParaRPr>
          </a:p>
        </p:txBody>
      </p:sp>
      <p:pic>
        <p:nvPicPr>
          <p:cNvPr id="152" name="" descr=""/>
          <p:cNvPicPr/>
          <p:nvPr/>
        </p:nvPicPr>
        <p:blipFill>
          <a:blip r:embed="rId1"/>
          <a:srcRect l="0" t="0" r="0" b="4256"/>
          <a:stretch/>
        </p:blipFill>
        <p:spPr>
          <a:xfrm rot="16193400">
            <a:off x="4446000" y="176760"/>
            <a:ext cx="1620720" cy="7917840"/>
          </a:xfrm>
          <a:prstGeom prst="rect">
            <a:avLst/>
          </a:prstGeom>
          <a:ln>
            <a:noFill/>
          </a:ln>
        </p:spPr>
      </p:pic>
      <p:sp>
        <p:nvSpPr>
          <p:cNvPr id="153" name="TextShape 8"/>
          <p:cNvSpPr txBox="1"/>
          <p:nvPr/>
        </p:nvSpPr>
        <p:spPr>
          <a:xfrm>
            <a:off x="3960000" y="4334040"/>
            <a:ext cx="2304000" cy="1171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fr-FR" sz="1800" spc="-1" strike="noStrike">
                <a:latin typeface="Source Sans Pro"/>
              </a:rPr>
              <a:t>Catalyse acide</a:t>
            </a:r>
            <a:endParaRPr b="0" lang="fr-FR" sz="1800" spc="-1" strike="noStrike">
              <a:latin typeface="Source Sans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r>
              <a:rPr b="1" lang="fr-FR" sz="3200" spc="-1" strike="noStrike">
                <a:solidFill>
                  <a:srgbClr val="ffffff"/>
                </a:solidFill>
                <a:latin typeface="Source Sans Pro Black"/>
              </a:rPr>
              <a:t>II – Les principales catégories de réaction</a:t>
            </a:r>
            <a:br/>
            <a:r>
              <a:rPr b="1" lang="fr-FR" sz="3200" spc="-1" strike="noStrike">
                <a:solidFill>
                  <a:srgbClr val="ffffff"/>
                </a:solidFill>
                <a:latin typeface="Source Sans Pro Black"/>
              </a:rPr>
              <a:t> en chimie organique</a:t>
            </a:r>
            <a:endParaRPr b="1" lang="fr-FR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55" name="TextShape 2"/>
          <p:cNvSpPr txBox="1"/>
          <p:nvPr/>
        </p:nvSpPr>
        <p:spPr>
          <a:xfrm>
            <a:off x="360000" y="1980000"/>
            <a:ext cx="9180000" cy="468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Bilan macroscopique :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156" name="TextShape 3"/>
          <p:cNvSpPr txBox="1"/>
          <p:nvPr/>
        </p:nvSpPr>
        <p:spPr>
          <a:xfrm>
            <a:off x="216000" y="1431720"/>
            <a:ext cx="5400000" cy="44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fr-FR" sz="2200" spc="-1" strike="noStrike">
                <a:latin typeface="Source Sans Pro"/>
              </a:rPr>
              <a:t>3) Addition</a:t>
            </a:r>
            <a:endParaRPr b="0" lang="fr-FR" sz="2200" spc="-1" strike="noStrike">
              <a:latin typeface="Source Sans Pro"/>
            </a:endParaRPr>
          </a:p>
        </p:txBody>
      </p:sp>
      <p:pic>
        <p:nvPicPr>
          <p:cNvPr id="157" name="" descr=""/>
          <p:cNvPicPr/>
          <p:nvPr/>
        </p:nvPicPr>
        <p:blipFill>
          <a:blip r:embed="rId1"/>
          <a:srcRect l="73958" t="0" r="0" b="-286"/>
          <a:stretch/>
        </p:blipFill>
        <p:spPr>
          <a:xfrm rot="16186200">
            <a:off x="4180680" y="-14760"/>
            <a:ext cx="1905480" cy="7581240"/>
          </a:xfrm>
          <a:prstGeom prst="rect">
            <a:avLst/>
          </a:prstGeom>
          <a:ln>
            <a:noFill/>
          </a:ln>
        </p:spPr>
      </p:pic>
      <p:sp>
        <p:nvSpPr>
          <p:cNvPr id="158" name="TextShape 4"/>
          <p:cNvSpPr txBox="1"/>
          <p:nvPr/>
        </p:nvSpPr>
        <p:spPr>
          <a:xfrm>
            <a:off x="5976000" y="4517280"/>
            <a:ext cx="1872000" cy="378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fr-FR" sz="1800" spc="-1" strike="noStrike">
                <a:latin typeface="Source Sans Pro"/>
              </a:rPr>
              <a:t>Cyclohexanol</a:t>
            </a:r>
            <a:endParaRPr b="0" lang="fr-FR" sz="1800" spc="-1" strike="noStrike">
              <a:latin typeface="Source Sans Pro"/>
            </a:endParaRPr>
          </a:p>
        </p:txBody>
      </p:sp>
      <p:sp>
        <p:nvSpPr>
          <p:cNvPr id="159" name="TextShape 5"/>
          <p:cNvSpPr txBox="1"/>
          <p:nvPr/>
        </p:nvSpPr>
        <p:spPr>
          <a:xfrm>
            <a:off x="1224000" y="4589280"/>
            <a:ext cx="1872000" cy="378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fr-FR" sz="1800" spc="-1" strike="noStrike">
                <a:latin typeface="Source Sans Pro"/>
              </a:rPr>
              <a:t>Cyclohexène</a:t>
            </a:r>
            <a:endParaRPr b="0" lang="fr-FR" sz="1800" spc="-1" strike="noStrike">
              <a:latin typeface="Source Sans Pro"/>
            </a:endParaRPr>
          </a:p>
        </p:txBody>
      </p:sp>
      <p:sp>
        <p:nvSpPr>
          <p:cNvPr id="160" name="TextShape 6"/>
          <p:cNvSpPr txBox="1"/>
          <p:nvPr/>
        </p:nvSpPr>
        <p:spPr>
          <a:xfrm>
            <a:off x="3024000" y="4661280"/>
            <a:ext cx="1872000" cy="378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fr-FR" sz="1800" spc="-1" strike="noStrike">
                <a:latin typeface="Source Sans Pro"/>
              </a:rPr>
              <a:t>Eau</a:t>
            </a:r>
            <a:endParaRPr b="0" lang="fr-FR" sz="1800" spc="-1" strike="noStrike">
              <a:latin typeface="Source Sans Pro"/>
            </a:endParaRPr>
          </a:p>
        </p:txBody>
      </p:sp>
      <p:sp>
        <p:nvSpPr>
          <p:cNvPr id="161" name="TextShape 7"/>
          <p:cNvSpPr txBox="1"/>
          <p:nvPr/>
        </p:nvSpPr>
        <p:spPr>
          <a:xfrm>
            <a:off x="4392000" y="3888000"/>
            <a:ext cx="1872000" cy="378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fr-FR" sz="1800" spc="-1" strike="noStrike">
                <a:latin typeface="Source Sans Pro"/>
              </a:rPr>
              <a:t>Catalyse acide</a:t>
            </a:r>
            <a:endParaRPr b="0" lang="fr-FR" sz="1800" spc="-1" strike="noStrike">
              <a:latin typeface="Source Sans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" descr=""/>
          <p:cNvPicPr/>
          <p:nvPr/>
        </p:nvPicPr>
        <p:blipFill>
          <a:blip r:embed="rId1"/>
          <a:stretch/>
        </p:blipFill>
        <p:spPr>
          <a:xfrm>
            <a:off x="4248000" y="1455840"/>
            <a:ext cx="3723480" cy="5672160"/>
          </a:xfrm>
          <a:prstGeom prst="rect">
            <a:avLst/>
          </a:prstGeom>
          <a:ln>
            <a:noFill/>
          </a:ln>
        </p:spPr>
      </p:pic>
      <p:sp>
        <p:nvSpPr>
          <p:cNvPr id="163" name="TextShape 1"/>
          <p:cNvSpPr txBox="1"/>
          <p:nvPr/>
        </p:nvSpPr>
        <p:spPr>
          <a:xfrm>
            <a:off x="216000" y="864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r>
              <a:rPr b="1" lang="fr-FR" sz="3200" spc="-1" strike="noStrike">
                <a:solidFill>
                  <a:srgbClr val="ffffff"/>
                </a:solidFill>
                <a:latin typeface="Source Sans Pro Black"/>
              </a:rPr>
              <a:t>III – Étude d’une synthèse organique : Estérification de Linalol</a:t>
            </a:r>
            <a:br/>
            <a:endParaRPr b="1" lang="fr-FR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64" name="TextShape 2"/>
          <p:cNvSpPr txBox="1"/>
          <p:nvPr/>
        </p:nvSpPr>
        <p:spPr>
          <a:xfrm>
            <a:off x="396000" y="1872000"/>
            <a:ext cx="9180000" cy="468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>
              <a:spcAft>
                <a:spcPts val="1142"/>
              </a:spcAft>
            </a:pPr>
            <a:r>
              <a:rPr b="1" lang="fr-FR" sz="2600" spc="-1" strike="noStrike" u="sng">
                <a:solidFill>
                  <a:srgbClr val="1c1c1c"/>
                </a:solidFill>
                <a:uFillTx/>
                <a:latin typeface="Source Sans Pro Semibold"/>
              </a:rPr>
              <a:t>→ </a:t>
            </a:r>
            <a:r>
              <a:rPr b="1" lang="fr-FR" sz="2600" spc="-1" strike="noStrike" u="sng">
                <a:solidFill>
                  <a:srgbClr val="1c1c1c"/>
                </a:solidFill>
                <a:uFillTx/>
                <a:latin typeface="Source Sans Pro Semibold"/>
              </a:rPr>
              <a:t>Montage à reflux :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highlight>
                  <a:srgbClr val="ffff00"/>
                </a:highlight>
                <a:latin typeface="Source Sans Pro Semibold"/>
              </a:rPr>
              <a:t> 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highlight>
                  <a:srgbClr val="ffff00"/>
                </a:highlight>
                <a:latin typeface="Source Sans Pro Semibold"/>
              </a:rPr>
              <a:t> 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highlight>
                  <a:srgbClr val="ffff00"/>
                </a:highlight>
                <a:latin typeface="Source Sans Pro Semibold"/>
              </a:rPr>
              <a:t> 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highlight>
                  <a:srgbClr val="ffff00"/>
                </a:highlight>
                <a:latin typeface="Source Sans Pro Semibold"/>
              </a:rPr>
              <a:t> 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0" lang="fr-FR" sz="1800" spc="-1" strike="noStrike">
                <a:solidFill>
                  <a:srgbClr val="1c1c1c"/>
                </a:solidFill>
                <a:latin typeface="Source Sans Pro"/>
              </a:rPr>
              <a:t> → </a:t>
            </a:r>
            <a:r>
              <a:rPr b="0" lang="fr-FR" sz="1800" spc="-1" strike="noStrike">
                <a:solidFill>
                  <a:srgbClr val="1c1c1c"/>
                </a:solidFill>
                <a:latin typeface="Source Sans Pro"/>
              </a:rPr>
              <a:t>Hydrolyse de l’excès d’anhydride acétique : </a:t>
            </a:r>
            <a:endParaRPr b="1" lang="fr-FR" sz="18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0" lang="fr-FR" sz="1800" spc="-1" strike="noStrike">
                <a:solidFill>
                  <a:srgbClr val="1c1c1c"/>
                </a:solidFill>
                <a:latin typeface="Source Sans Pro"/>
              </a:rPr>
              <a:t>Formation de l’acide acétique.</a:t>
            </a:r>
            <a:endParaRPr b="1" lang="fr-FR" sz="18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highlight>
                  <a:srgbClr val="ffff00"/>
                </a:highlight>
                <a:latin typeface="Source Sans Pro Semibold"/>
              </a:rPr>
              <a:t> 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165" name="TextShape 3"/>
          <p:cNvSpPr txBox="1"/>
          <p:nvPr/>
        </p:nvSpPr>
        <p:spPr>
          <a:xfrm>
            <a:off x="7632000" y="5040000"/>
            <a:ext cx="2304000" cy="955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0" lang="fr-FR" sz="1800" spc="-1" strike="noStrike">
                <a:latin typeface="Source Sans Pro"/>
              </a:rPr>
              <a:t>Linalol + Anhydride acétique</a:t>
            </a:r>
            <a:endParaRPr b="0" lang="fr-FR" sz="1800" spc="-1" strike="noStrike">
              <a:latin typeface="Source Sans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5688000" y="1944000"/>
            <a:ext cx="3024000" cy="468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 → </a:t>
            </a:r>
            <a:r>
              <a:rPr b="1" lang="fr-FR" sz="2600" spc="-1" strike="noStrike" u="sng">
                <a:solidFill>
                  <a:srgbClr val="1c1c1c"/>
                </a:solidFill>
                <a:uFillTx/>
                <a:latin typeface="Source Sans Pro Semibold"/>
              </a:rPr>
              <a:t>Lavage et Séchage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 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 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pic>
        <p:nvPicPr>
          <p:cNvPr id="167" name="" descr=""/>
          <p:cNvPicPr/>
          <p:nvPr/>
        </p:nvPicPr>
        <p:blipFill>
          <a:blip r:embed="rId1"/>
          <a:srcRect l="28152" t="3356" r="26287" b="0"/>
          <a:stretch/>
        </p:blipFill>
        <p:spPr>
          <a:xfrm>
            <a:off x="876240" y="1512000"/>
            <a:ext cx="3983760" cy="5976000"/>
          </a:xfrm>
          <a:prstGeom prst="rect">
            <a:avLst/>
          </a:prstGeom>
          <a:ln>
            <a:noFill/>
          </a:ln>
        </p:spPr>
      </p:pic>
      <p:sp>
        <p:nvSpPr>
          <p:cNvPr id="168" name="TextShape 2"/>
          <p:cNvSpPr txBox="1"/>
          <p:nvPr/>
        </p:nvSpPr>
        <p:spPr>
          <a:xfrm>
            <a:off x="209880" y="84924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r>
              <a:rPr b="1" lang="fr-FR" sz="3200" spc="-1" strike="noStrike">
                <a:solidFill>
                  <a:srgbClr val="ffffff"/>
                </a:solidFill>
                <a:latin typeface="Source Sans Pro Black"/>
              </a:rPr>
              <a:t>III – Étude d’une synthèse organique : Estérification de Linalol</a:t>
            </a:r>
            <a:br/>
            <a:endParaRPr b="1" lang="fr-FR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360000" y="1980000"/>
            <a:ext cx="9180000" cy="468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Bilan macroscopique :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pic>
        <p:nvPicPr>
          <p:cNvPr id="170" name="" descr=""/>
          <p:cNvPicPr/>
          <p:nvPr/>
        </p:nvPicPr>
        <p:blipFill>
          <a:blip r:embed="rId1"/>
          <a:stretch/>
        </p:blipFill>
        <p:spPr>
          <a:xfrm>
            <a:off x="576000" y="2592000"/>
            <a:ext cx="9134640" cy="1872000"/>
          </a:xfrm>
          <a:prstGeom prst="rect">
            <a:avLst/>
          </a:prstGeom>
          <a:ln>
            <a:noFill/>
          </a:ln>
        </p:spPr>
      </p:pic>
      <p:sp>
        <p:nvSpPr>
          <p:cNvPr id="171" name="TextShape 2"/>
          <p:cNvSpPr txBox="1"/>
          <p:nvPr/>
        </p:nvSpPr>
        <p:spPr>
          <a:xfrm>
            <a:off x="216000" y="85068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r>
              <a:rPr b="1" lang="fr-FR" sz="3200" spc="-1" strike="noStrike">
                <a:solidFill>
                  <a:srgbClr val="ffffff"/>
                </a:solidFill>
                <a:latin typeface="Source Sans Pro Black"/>
              </a:rPr>
              <a:t>III – Étude d’une synthèse organique : Estérification de Linalol</a:t>
            </a:r>
            <a:br/>
            <a:endParaRPr b="1" lang="fr-FR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r>
              <a:rPr b="1" lang="fr-FR" sz="3200" spc="-1" strike="noStrike">
                <a:solidFill>
                  <a:srgbClr val="ffffff"/>
                </a:solidFill>
                <a:latin typeface="Source Sans Pro Black"/>
              </a:rPr>
              <a:t>I – Du macroscopique au microscopique pour comprendre les réactions chimiques</a:t>
            </a:r>
            <a:endParaRPr b="1" lang="fr-FR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pic>
        <p:nvPicPr>
          <p:cNvPr id="90" name="" descr=""/>
          <p:cNvPicPr/>
          <p:nvPr/>
        </p:nvPicPr>
        <p:blipFill>
          <a:blip r:embed="rId1"/>
          <a:stretch/>
        </p:blipFill>
        <p:spPr>
          <a:xfrm>
            <a:off x="1440000" y="1832400"/>
            <a:ext cx="6984000" cy="5755320"/>
          </a:xfrm>
          <a:prstGeom prst="rect">
            <a:avLst/>
          </a:prstGeom>
          <a:ln>
            <a:noFill/>
          </a:ln>
        </p:spPr>
      </p:pic>
      <p:sp>
        <p:nvSpPr>
          <p:cNvPr id="91" name="TextShape 2"/>
          <p:cNvSpPr txBox="1"/>
          <p:nvPr/>
        </p:nvSpPr>
        <p:spPr>
          <a:xfrm>
            <a:off x="216000" y="1431000"/>
            <a:ext cx="5400000" cy="44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fr-FR" sz="2200" spc="-1" strike="noStrike">
                <a:latin typeface="Source Sans Pro"/>
              </a:rPr>
              <a:t>1) Rappel : Groupes caractéristiques</a:t>
            </a:r>
            <a:endParaRPr b="0" lang="fr-FR" sz="2200" spc="-1" strike="noStrike">
              <a:latin typeface="Source Sans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" descr=""/>
          <p:cNvPicPr/>
          <p:nvPr/>
        </p:nvPicPr>
        <p:blipFill>
          <a:blip r:embed="rId1"/>
          <a:stretch/>
        </p:blipFill>
        <p:spPr>
          <a:xfrm>
            <a:off x="576000" y="1763640"/>
            <a:ext cx="8884800" cy="5004360"/>
          </a:xfrm>
          <a:prstGeom prst="rect">
            <a:avLst/>
          </a:prstGeom>
          <a:ln>
            <a:noFill/>
          </a:ln>
        </p:spPr>
      </p:pic>
      <p:sp>
        <p:nvSpPr>
          <p:cNvPr id="93" name="TextShape 1"/>
          <p:cNvSpPr txBox="1"/>
          <p:nvPr/>
        </p:nvSpPr>
        <p:spPr>
          <a:xfrm>
            <a:off x="216000" y="1431360"/>
            <a:ext cx="5400000" cy="44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fr-FR" sz="2200" spc="-1" strike="noStrike">
                <a:latin typeface="Source Sans Pro"/>
              </a:rPr>
              <a:t>2) Polarisation des liaisons</a:t>
            </a:r>
            <a:endParaRPr b="0" lang="fr-FR" sz="2200" spc="-1" strike="noStrike">
              <a:latin typeface="Source Sans Pro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288000" y="396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r>
              <a:rPr b="1" lang="fr-FR" sz="3200" spc="-1" strike="noStrike">
                <a:solidFill>
                  <a:srgbClr val="ffffff"/>
                </a:solidFill>
                <a:latin typeface="Source Sans Pro Black"/>
              </a:rPr>
              <a:t>I – Du macroscopique au microscopique pour comprendre les réactions chimiques</a:t>
            </a:r>
            <a:endParaRPr b="1" lang="fr-FR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95" name="TextShape 3"/>
          <p:cNvSpPr txBox="1"/>
          <p:nvPr/>
        </p:nvSpPr>
        <p:spPr>
          <a:xfrm>
            <a:off x="5688000" y="1853280"/>
            <a:ext cx="3600000" cy="378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fr-FR" sz="1800" spc="-1" strike="noStrike">
                <a:latin typeface="Source Sans Pro"/>
              </a:rPr>
              <a:t>Échelle de Pauling</a:t>
            </a:r>
            <a:endParaRPr b="0" lang="fr-FR" sz="1800" spc="-1" strike="noStrike">
              <a:latin typeface="Source Sans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r>
              <a:rPr b="1" lang="fr-FR" sz="3200" spc="-1" strike="noStrike">
                <a:solidFill>
                  <a:srgbClr val="ffffff"/>
                </a:solidFill>
                <a:latin typeface="Source Sans Pro Black"/>
              </a:rPr>
              <a:t>II – Les principales catégories de réaction</a:t>
            </a:r>
            <a:br/>
            <a:r>
              <a:rPr b="1" lang="fr-FR" sz="3200" spc="-1" strike="noStrike">
                <a:solidFill>
                  <a:srgbClr val="ffffff"/>
                </a:solidFill>
                <a:latin typeface="Source Sans Pro Black"/>
              </a:rPr>
              <a:t> en chimie organique</a:t>
            </a:r>
            <a:endParaRPr b="1" lang="fr-FR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216000" y="1431720"/>
            <a:ext cx="5400000" cy="44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fr-FR" sz="2200" spc="-1" strike="noStrike">
                <a:latin typeface="Source Sans Pro"/>
              </a:rPr>
              <a:t>1) Substitution</a:t>
            </a:r>
            <a:endParaRPr b="0" lang="fr-FR" sz="2200" spc="-1" strike="noStrike">
              <a:latin typeface="Source Sans Pro"/>
            </a:endParaRPr>
          </a:p>
        </p:txBody>
      </p:sp>
      <p:pic>
        <p:nvPicPr>
          <p:cNvPr id="98" name="" descr=""/>
          <p:cNvPicPr/>
          <p:nvPr/>
        </p:nvPicPr>
        <p:blipFill>
          <a:blip r:embed="rId1"/>
          <a:srcRect l="15276" t="-1475" r="0" b="0"/>
          <a:stretch/>
        </p:blipFill>
        <p:spPr>
          <a:xfrm>
            <a:off x="5472000" y="1794600"/>
            <a:ext cx="3888000" cy="4973400"/>
          </a:xfrm>
          <a:prstGeom prst="rect">
            <a:avLst/>
          </a:prstGeom>
          <a:ln>
            <a:noFill/>
          </a:ln>
        </p:spPr>
      </p:pic>
      <p:sp>
        <p:nvSpPr>
          <p:cNvPr id="99" name="TextShape 3"/>
          <p:cNvSpPr txBox="1"/>
          <p:nvPr/>
        </p:nvSpPr>
        <p:spPr>
          <a:xfrm>
            <a:off x="2880000" y="3312000"/>
            <a:ext cx="2448000" cy="667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fr-FR" sz="1800" spc="-1" strike="noStrike">
                <a:latin typeface="Source Sans Pro"/>
              </a:rPr>
              <a:t>Tert-butanol + HCl</a:t>
            </a:r>
            <a:endParaRPr b="0" lang="fr-FR" sz="1800" spc="-1" strike="noStrike">
              <a:latin typeface="Source Sans Pro"/>
            </a:endParaRPr>
          </a:p>
        </p:txBody>
      </p:sp>
      <p:sp>
        <p:nvSpPr>
          <p:cNvPr id="100" name="TextShape 4"/>
          <p:cNvSpPr txBox="1"/>
          <p:nvPr/>
        </p:nvSpPr>
        <p:spPr>
          <a:xfrm>
            <a:off x="216000" y="1944000"/>
            <a:ext cx="4248000" cy="667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i="1" lang="fr-FR" sz="1800" spc="-1" strike="noStrike" u="sng">
                <a:uFillTx/>
                <a:latin typeface="Source Sans Pro"/>
              </a:rPr>
              <a:t>Synthèse du chlorure de tert-butyle </a:t>
            </a:r>
            <a:endParaRPr b="0" lang="fr-FR" sz="1800" spc="-1" strike="noStrike">
              <a:latin typeface="Source Sans Pro"/>
            </a:endParaRPr>
          </a:p>
          <a:p>
            <a:endParaRPr b="0" lang="fr-FR" sz="1800" spc="-1" strike="noStrike">
              <a:latin typeface="Source Sans Pro"/>
            </a:endParaRPr>
          </a:p>
        </p:txBody>
      </p:sp>
      <p:sp>
        <p:nvSpPr>
          <p:cNvPr id="101" name="TextShape 5"/>
          <p:cNvSpPr txBox="1"/>
          <p:nvPr/>
        </p:nvSpPr>
        <p:spPr>
          <a:xfrm>
            <a:off x="648000" y="4248000"/>
            <a:ext cx="4104000" cy="667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fr-FR" sz="1800" spc="-1" strike="noStrike">
                <a:latin typeface="Source Sans Pro"/>
              </a:rPr>
              <a:t>-Réaction à froid.</a:t>
            </a:r>
            <a:endParaRPr b="0" lang="fr-FR" sz="1800" spc="-1" strike="noStrike">
              <a:latin typeface="Source Sans Pro"/>
            </a:endParaRPr>
          </a:p>
          <a:p>
            <a:endParaRPr b="0" lang="fr-FR" sz="1800" spc="-1" strike="noStrike">
              <a:latin typeface="Source Sans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r>
              <a:rPr b="1" lang="fr-FR" sz="3200" spc="-1" strike="noStrike">
                <a:solidFill>
                  <a:srgbClr val="ffffff"/>
                </a:solidFill>
                <a:latin typeface="Source Sans Pro Black"/>
              </a:rPr>
              <a:t>II – Les principales catégories de réaction</a:t>
            </a:r>
            <a:br/>
            <a:r>
              <a:rPr b="1" lang="fr-FR" sz="3200" spc="-1" strike="noStrike">
                <a:solidFill>
                  <a:srgbClr val="ffffff"/>
                </a:solidFill>
                <a:latin typeface="Source Sans Pro Black"/>
              </a:rPr>
              <a:t> en chimie organique</a:t>
            </a:r>
            <a:endParaRPr b="1" lang="fr-FR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03" name="TextShape 2"/>
          <p:cNvSpPr txBox="1"/>
          <p:nvPr/>
        </p:nvSpPr>
        <p:spPr>
          <a:xfrm>
            <a:off x="4032000" y="1980000"/>
            <a:ext cx="5508000" cy="468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>
              <a:spcAft>
                <a:spcPts val="1142"/>
              </a:spcAft>
            </a:pPr>
            <a:r>
              <a:rPr b="1" lang="fr-FR" sz="1800" spc="-1" strike="noStrike" u="sng">
                <a:solidFill>
                  <a:srgbClr val="1c1c1c"/>
                </a:solidFill>
                <a:uFillTx/>
                <a:latin typeface="Source Sans Pro"/>
              </a:rPr>
              <a:t>-Lavage de la phase organique :</a:t>
            </a:r>
            <a:endParaRPr b="1" lang="fr-FR" sz="18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0" lang="fr-FR" sz="1800" spc="-1" strike="noStrike">
                <a:solidFill>
                  <a:srgbClr val="1c1c1c"/>
                </a:solidFill>
                <a:latin typeface="Source Sans Pro"/>
              </a:rPr>
              <a:t>1</a:t>
            </a:r>
            <a:r>
              <a:rPr b="0" lang="fr-FR" sz="1800" spc="-1" strike="noStrike" baseline="14000000">
                <a:solidFill>
                  <a:srgbClr val="1c1c1c"/>
                </a:solidFill>
                <a:latin typeface="Source Sans Pro"/>
              </a:rPr>
              <a:t>er</a:t>
            </a:r>
            <a:r>
              <a:rPr b="0" lang="fr-FR" sz="1800" spc="-1" strike="noStrike">
                <a:solidFill>
                  <a:srgbClr val="1c1c1c"/>
                </a:solidFill>
                <a:latin typeface="Source Sans Pro"/>
              </a:rPr>
              <a:t> lavage à l’eau</a:t>
            </a:r>
            <a:endParaRPr b="1" lang="fr-FR" sz="18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0" lang="fr-FR" sz="1800" spc="-1" strike="noStrike">
                <a:solidFill>
                  <a:srgbClr val="1c1c1c"/>
                </a:solidFill>
                <a:latin typeface="Source Sans Pro"/>
              </a:rPr>
              <a:t>2ème lavage avec NaHCO</a:t>
            </a:r>
            <a:r>
              <a:rPr b="0" lang="fr-FR" sz="1800" spc="-1" strike="noStrike" baseline="-33000">
                <a:solidFill>
                  <a:srgbClr val="1c1c1c"/>
                </a:solidFill>
                <a:latin typeface="Source Sans Pro"/>
              </a:rPr>
              <a:t>3</a:t>
            </a:r>
            <a:endParaRPr b="1" lang="fr-FR" sz="18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0" lang="fr-FR" sz="1800" spc="-1" strike="noStrike">
                <a:solidFill>
                  <a:srgbClr val="1c1c1c"/>
                </a:solidFill>
                <a:latin typeface="Source Sans Pro"/>
              </a:rPr>
              <a:t>3ème lavage à l’eau (jusqu’à pH neutre)</a:t>
            </a:r>
            <a:endParaRPr b="1" lang="fr-FR" sz="18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1800" spc="-1" strike="noStrike" u="sng">
                <a:solidFill>
                  <a:srgbClr val="1c1c1c"/>
                </a:solidFill>
                <a:uFillTx/>
                <a:latin typeface="Source Sans Pro"/>
              </a:rPr>
              <a:t>-Séchage de la phase organique :</a:t>
            </a:r>
            <a:endParaRPr b="1" lang="fr-FR" sz="18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0" lang="fr-FR" sz="1800" spc="-1" strike="noStrike">
                <a:solidFill>
                  <a:srgbClr val="1c1c1c"/>
                </a:solidFill>
                <a:latin typeface="Source Sans Pro"/>
              </a:rPr>
              <a:t>Avec du sulfate de magnésium anhydre MgSO4</a:t>
            </a:r>
            <a:endParaRPr b="1" lang="fr-FR" sz="18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 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 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 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104" name="TextShape 3"/>
          <p:cNvSpPr txBox="1"/>
          <p:nvPr/>
        </p:nvSpPr>
        <p:spPr>
          <a:xfrm>
            <a:off x="216000" y="1431720"/>
            <a:ext cx="5400000" cy="44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fr-FR" sz="2200" spc="-1" strike="noStrike">
                <a:latin typeface="Source Sans Pro"/>
              </a:rPr>
              <a:t>1) Substitution</a:t>
            </a:r>
            <a:endParaRPr b="0" lang="fr-FR" sz="2200" spc="-1" strike="noStrike">
              <a:latin typeface="Source Sans Pro"/>
            </a:endParaRPr>
          </a:p>
        </p:txBody>
      </p:sp>
      <p:pic>
        <p:nvPicPr>
          <p:cNvPr id="105" name="" descr=""/>
          <p:cNvPicPr/>
          <p:nvPr/>
        </p:nvPicPr>
        <p:blipFill>
          <a:blip r:embed="rId1"/>
          <a:srcRect l="28152" t="3356" r="26287" b="0"/>
          <a:stretch/>
        </p:blipFill>
        <p:spPr>
          <a:xfrm>
            <a:off x="57600" y="2016000"/>
            <a:ext cx="3695760" cy="5544000"/>
          </a:xfrm>
          <a:prstGeom prst="rect">
            <a:avLst/>
          </a:prstGeom>
          <a:ln>
            <a:noFill/>
          </a:ln>
        </p:spPr>
      </p:pic>
      <p:sp>
        <p:nvSpPr>
          <p:cNvPr id="106" name="TextShape 4"/>
          <p:cNvSpPr txBox="1"/>
          <p:nvPr/>
        </p:nvSpPr>
        <p:spPr>
          <a:xfrm>
            <a:off x="144000" y="1780920"/>
            <a:ext cx="4248000" cy="667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i="1" lang="fr-FR" sz="1800" spc="-1" strike="noStrike" u="sng">
                <a:uFillTx/>
                <a:latin typeface="Source Sans Pro"/>
              </a:rPr>
              <a:t>Synthèse du chlorure de tert-butyle </a:t>
            </a:r>
            <a:endParaRPr b="0" lang="fr-FR" sz="1800" spc="-1" strike="noStrike">
              <a:latin typeface="Source Sans Pro"/>
            </a:endParaRPr>
          </a:p>
          <a:p>
            <a:endParaRPr b="0" lang="fr-FR" sz="1800" spc="-1" strike="noStrike">
              <a:latin typeface="Source Sans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r>
              <a:rPr b="1" lang="fr-FR" sz="3200" spc="-1" strike="noStrike">
                <a:solidFill>
                  <a:srgbClr val="ffffff"/>
                </a:solidFill>
                <a:latin typeface="Source Sans Pro Black"/>
              </a:rPr>
              <a:t>II – Les principales catégories de réaction</a:t>
            </a:r>
            <a:br/>
            <a:r>
              <a:rPr b="1" lang="fr-FR" sz="3200" spc="-1" strike="noStrike">
                <a:solidFill>
                  <a:srgbClr val="ffffff"/>
                </a:solidFill>
                <a:latin typeface="Source Sans Pro Black"/>
              </a:rPr>
              <a:t> en chimie organique</a:t>
            </a:r>
            <a:endParaRPr b="1" lang="fr-FR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360000" y="1980000"/>
            <a:ext cx="9180000" cy="468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       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109" name="TextShape 3"/>
          <p:cNvSpPr txBox="1"/>
          <p:nvPr/>
        </p:nvSpPr>
        <p:spPr>
          <a:xfrm>
            <a:off x="216000" y="1431720"/>
            <a:ext cx="5400000" cy="44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fr-FR" sz="2200" spc="-1" strike="noStrike">
                <a:latin typeface="Source Sans Pro"/>
              </a:rPr>
              <a:t>1) Substitution</a:t>
            </a:r>
            <a:endParaRPr b="0" lang="fr-FR" sz="2200" spc="-1" strike="noStrike">
              <a:latin typeface="Source Sans Pro"/>
            </a:endParaRPr>
          </a:p>
        </p:txBody>
      </p:sp>
      <p:pic>
        <p:nvPicPr>
          <p:cNvPr id="110" name="" descr=""/>
          <p:cNvPicPr/>
          <p:nvPr/>
        </p:nvPicPr>
        <p:blipFill>
          <a:blip r:embed="rId1"/>
          <a:stretch/>
        </p:blipFill>
        <p:spPr>
          <a:xfrm>
            <a:off x="299160" y="2376000"/>
            <a:ext cx="6396840" cy="4056120"/>
          </a:xfrm>
          <a:prstGeom prst="rect">
            <a:avLst/>
          </a:prstGeom>
          <a:ln>
            <a:noFill/>
          </a:ln>
        </p:spPr>
      </p:pic>
      <p:sp>
        <p:nvSpPr>
          <p:cNvPr id="111" name="TextShape 4"/>
          <p:cNvSpPr txBox="1"/>
          <p:nvPr/>
        </p:nvSpPr>
        <p:spPr>
          <a:xfrm>
            <a:off x="6552000" y="2736000"/>
            <a:ext cx="3348000" cy="811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fr-FR" sz="1800" spc="-1" strike="noStrike">
                <a:latin typeface="Source Sans Pro"/>
              </a:rPr>
              <a:t>Température d’ébullition </a:t>
            </a:r>
            <a:endParaRPr b="0" lang="fr-FR" sz="1800" spc="-1" strike="noStrike">
              <a:latin typeface="Source Sans Pro"/>
            </a:endParaRPr>
          </a:p>
          <a:p>
            <a:pPr algn="ctr"/>
            <a:r>
              <a:rPr b="0" lang="fr-FR" sz="1800" spc="-1" strike="noStrike">
                <a:latin typeface="Source Sans Pro"/>
              </a:rPr>
              <a:t>du  chlorure de tert-butyle : 52°C</a:t>
            </a:r>
            <a:endParaRPr b="0" lang="fr-FR" sz="1800" spc="-1" strike="noStrike">
              <a:latin typeface="Source Sans Pro"/>
            </a:endParaRPr>
          </a:p>
        </p:txBody>
      </p:sp>
      <p:sp>
        <p:nvSpPr>
          <p:cNvPr id="112" name="TextShape 5"/>
          <p:cNvSpPr txBox="1"/>
          <p:nvPr/>
        </p:nvSpPr>
        <p:spPr>
          <a:xfrm>
            <a:off x="6331320" y="2293560"/>
            <a:ext cx="3676680" cy="730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fr-FR" sz="2000" spc="-1" strike="noStrike">
                <a:latin typeface="Source Sans Pro"/>
              </a:rPr>
              <a:t>  </a:t>
            </a:r>
            <a:r>
              <a:rPr b="1" lang="fr-FR" sz="2000" spc="-1" strike="noStrike">
                <a:latin typeface="Source Sans Pro"/>
              </a:rPr>
              <a:t>Purification par distillation</a:t>
            </a:r>
            <a:endParaRPr b="0" lang="fr-FR" sz="2000" spc="-1" strike="noStrike">
              <a:latin typeface="Source Sans Pro"/>
            </a:endParaRPr>
          </a:p>
        </p:txBody>
      </p:sp>
      <p:sp>
        <p:nvSpPr>
          <p:cNvPr id="113" name="TextShape 6"/>
          <p:cNvSpPr txBox="1"/>
          <p:nvPr/>
        </p:nvSpPr>
        <p:spPr>
          <a:xfrm>
            <a:off x="216000" y="1944360"/>
            <a:ext cx="4248000" cy="667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i="1" lang="fr-FR" sz="1800" spc="-1" strike="noStrike" u="sng">
                <a:uFillTx/>
                <a:latin typeface="Source Sans Pro"/>
              </a:rPr>
              <a:t>Synthèse du chlorure de tert-butyle </a:t>
            </a:r>
            <a:endParaRPr b="0" lang="fr-FR" sz="1800" spc="-1" strike="noStrike">
              <a:latin typeface="Source Sans Pro"/>
            </a:endParaRPr>
          </a:p>
          <a:p>
            <a:endParaRPr b="0" lang="fr-FR" sz="1800" spc="-1" strike="noStrike">
              <a:latin typeface="Source Sans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r>
              <a:rPr b="1" lang="fr-FR" sz="3200" spc="-1" strike="noStrike">
                <a:solidFill>
                  <a:srgbClr val="ffffff"/>
                </a:solidFill>
                <a:latin typeface="Source Sans Pro Black"/>
              </a:rPr>
              <a:t>II – Les principales catégories de réaction</a:t>
            </a:r>
            <a:br/>
            <a:r>
              <a:rPr b="1" lang="fr-FR" sz="3200" spc="-1" strike="noStrike">
                <a:solidFill>
                  <a:srgbClr val="ffffff"/>
                </a:solidFill>
                <a:latin typeface="Source Sans Pro Black"/>
              </a:rPr>
              <a:t> en chimie organique</a:t>
            </a:r>
            <a:endParaRPr b="1" lang="fr-FR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15" name="TextShape 2"/>
          <p:cNvSpPr txBox="1"/>
          <p:nvPr/>
        </p:nvSpPr>
        <p:spPr>
          <a:xfrm>
            <a:off x="360000" y="1980000"/>
            <a:ext cx="10296000" cy="468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highlight>
                  <a:srgbClr val="ffff00"/>
                </a:highlight>
                <a:latin typeface="Source Sans Pro Semibold"/>
              </a:rPr>
              <a:t> 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000" spc="-1" strike="noStrike">
                <a:solidFill>
                  <a:srgbClr val="1c1c1c"/>
                </a:solidFill>
                <a:highlight>
                  <a:srgbClr val="ffffff"/>
                </a:highlight>
                <a:latin typeface="Source Sans Pro"/>
              </a:rPr>
              <a:t>Caractérisation par l’indice de réfraction</a:t>
            </a:r>
            <a:endParaRPr b="1" lang="fr-FR" sz="20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0" lang="fr-FR" sz="1800" spc="-1" strike="noStrike">
                <a:solidFill>
                  <a:srgbClr val="1c1c1c"/>
                </a:solidFill>
                <a:highlight>
                  <a:srgbClr val="ffffff"/>
                </a:highlight>
                <a:latin typeface="Source Sans Pro"/>
              </a:rPr>
              <a:t>indice de réfraction du tert-butyle = 1,3857</a:t>
            </a:r>
            <a:endParaRPr b="1" lang="fr-FR" sz="18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highlight>
                  <a:srgbClr val="ffff00"/>
                </a:highlight>
                <a:latin typeface="Source Sans Pro Semibold"/>
              </a:rPr>
              <a:t> 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 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 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116" name="TextShape 3"/>
          <p:cNvSpPr txBox="1"/>
          <p:nvPr/>
        </p:nvSpPr>
        <p:spPr>
          <a:xfrm>
            <a:off x="216000" y="1431720"/>
            <a:ext cx="5400000" cy="44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fr-FR" sz="2200" spc="-1" strike="noStrike">
                <a:latin typeface="Source Sans Pro"/>
              </a:rPr>
              <a:t>1) Substitution</a:t>
            </a:r>
            <a:endParaRPr b="0" lang="fr-FR" sz="2200" spc="-1" strike="noStrike">
              <a:latin typeface="Source Sans Pro"/>
            </a:endParaRPr>
          </a:p>
        </p:txBody>
      </p:sp>
      <p:pic>
        <p:nvPicPr>
          <p:cNvPr id="117" name="" descr=""/>
          <p:cNvPicPr/>
          <p:nvPr/>
        </p:nvPicPr>
        <p:blipFill>
          <a:blip r:embed="rId1"/>
          <a:stretch/>
        </p:blipFill>
        <p:spPr>
          <a:xfrm rot="43800">
            <a:off x="5130360" y="1554840"/>
            <a:ext cx="4484520" cy="5184360"/>
          </a:xfrm>
          <a:prstGeom prst="rect">
            <a:avLst/>
          </a:prstGeom>
          <a:ln>
            <a:noFill/>
          </a:ln>
        </p:spPr>
      </p:pic>
      <p:sp>
        <p:nvSpPr>
          <p:cNvPr id="118" name="TextShape 4"/>
          <p:cNvSpPr txBox="1"/>
          <p:nvPr/>
        </p:nvSpPr>
        <p:spPr>
          <a:xfrm>
            <a:off x="216000" y="1944360"/>
            <a:ext cx="4248000" cy="667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i="1" lang="fr-FR" sz="1800" spc="-1" strike="noStrike" u="sng">
                <a:uFillTx/>
                <a:latin typeface="Source Sans Pro"/>
              </a:rPr>
              <a:t>Synthèse du chlorure de tert-butyle </a:t>
            </a:r>
            <a:endParaRPr b="0" lang="fr-FR" sz="1800" spc="-1" strike="noStrike">
              <a:latin typeface="Source Sans Pro"/>
            </a:endParaRPr>
          </a:p>
          <a:p>
            <a:endParaRPr b="0" lang="fr-FR" sz="1800" spc="-1" strike="noStrike">
              <a:latin typeface="Source Sans Pro"/>
            </a:endParaRPr>
          </a:p>
        </p:txBody>
      </p:sp>
      <p:sp>
        <p:nvSpPr>
          <p:cNvPr id="119" name="TextShape 5"/>
          <p:cNvSpPr txBox="1"/>
          <p:nvPr/>
        </p:nvSpPr>
        <p:spPr>
          <a:xfrm>
            <a:off x="6840000" y="1656000"/>
            <a:ext cx="3384000" cy="378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fr-FR" sz="1800" spc="-1" strike="noStrike">
                <a:highlight>
                  <a:srgbClr val="ffffff"/>
                </a:highlight>
                <a:latin typeface="Source Sans Pro"/>
              </a:rPr>
              <a:t>Réfractomètre d’Abbe</a:t>
            </a:r>
            <a:endParaRPr b="0" lang="fr-FR" sz="1800" spc="-1" strike="noStrike">
              <a:latin typeface="Source Sans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r>
              <a:rPr b="1" lang="fr-FR" sz="3200" spc="-1" strike="noStrike">
                <a:solidFill>
                  <a:srgbClr val="ffffff"/>
                </a:solidFill>
                <a:latin typeface="Source Sans Pro Black"/>
              </a:rPr>
              <a:t>II – Les principales catégories de réaction</a:t>
            </a:r>
            <a:br/>
            <a:r>
              <a:rPr b="1" lang="fr-FR" sz="3200" spc="-1" strike="noStrike">
                <a:solidFill>
                  <a:srgbClr val="ffffff"/>
                </a:solidFill>
                <a:latin typeface="Source Sans Pro Black"/>
              </a:rPr>
              <a:t> en chimie organique</a:t>
            </a:r>
            <a:endParaRPr b="1" lang="fr-FR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21" name="TextShape 2"/>
          <p:cNvSpPr txBox="1"/>
          <p:nvPr/>
        </p:nvSpPr>
        <p:spPr>
          <a:xfrm>
            <a:off x="756000" y="2016000"/>
            <a:ext cx="9180000" cy="468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highlight>
                  <a:srgbClr val="ffff00"/>
                </a:highlight>
                <a:latin typeface="Source Sans Pro Semibold"/>
              </a:rPr>
              <a:t> 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Bilan macroscopique :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 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122" name="TextShape 3"/>
          <p:cNvSpPr txBox="1"/>
          <p:nvPr/>
        </p:nvSpPr>
        <p:spPr>
          <a:xfrm>
            <a:off x="216000" y="1431720"/>
            <a:ext cx="5400000" cy="44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fr-FR" sz="2200" spc="-1" strike="noStrike">
                <a:latin typeface="Source Sans Pro"/>
              </a:rPr>
              <a:t>1) Substitution</a:t>
            </a:r>
            <a:endParaRPr b="0" lang="fr-FR" sz="2200" spc="-1" strike="noStrike">
              <a:latin typeface="Source Sans Pro"/>
            </a:endParaRPr>
          </a:p>
        </p:txBody>
      </p:sp>
      <p:pic>
        <p:nvPicPr>
          <p:cNvPr id="123" name="" descr=""/>
          <p:cNvPicPr/>
          <p:nvPr/>
        </p:nvPicPr>
        <p:blipFill>
          <a:blip r:embed="rId1"/>
          <a:srcRect l="0" t="0" r="1570" b="63787"/>
          <a:stretch/>
        </p:blipFill>
        <p:spPr>
          <a:xfrm>
            <a:off x="484920" y="3254760"/>
            <a:ext cx="9046440" cy="1583640"/>
          </a:xfrm>
          <a:prstGeom prst="rect">
            <a:avLst/>
          </a:prstGeom>
          <a:ln>
            <a:noFill/>
          </a:ln>
        </p:spPr>
      </p:pic>
      <p:sp>
        <p:nvSpPr>
          <p:cNvPr id="124" name="TextShape 4"/>
          <p:cNvSpPr txBox="1"/>
          <p:nvPr/>
        </p:nvSpPr>
        <p:spPr>
          <a:xfrm>
            <a:off x="216000" y="1944360"/>
            <a:ext cx="4248000" cy="667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i="1" lang="fr-FR" sz="1800" spc="-1" strike="noStrike" u="sng">
                <a:uFillTx/>
                <a:latin typeface="Source Sans Pro"/>
              </a:rPr>
              <a:t>Synthèse du chlorure de tert-butyle </a:t>
            </a:r>
            <a:endParaRPr b="0" lang="fr-FR" sz="1800" spc="-1" strike="noStrike">
              <a:latin typeface="Source Sans Pro"/>
            </a:endParaRPr>
          </a:p>
          <a:p>
            <a:endParaRPr b="0" lang="fr-FR" sz="1800" spc="-1" strike="noStrike">
              <a:latin typeface="Source Sans Pro"/>
            </a:endParaRPr>
          </a:p>
        </p:txBody>
      </p:sp>
      <p:sp>
        <p:nvSpPr>
          <p:cNvPr id="125" name="TextShape 5"/>
          <p:cNvSpPr txBox="1"/>
          <p:nvPr/>
        </p:nvSpPr>
        <p:spPr>
          <a:xfrm>
            <a:off x="5904000" y="4838400"/>
            <a:ext cx="2376000" cy="667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fr-FR" sz="1800" spc="-1" strike="noStrike">
                <a:latin typeface="Source Sans Pro"/>
              </a:rPr>
              <a:t>Chlorure de</a:t>
            </a:r>
            <a:endParaRPr b="0" lang="fr-FR" sz="1800" spc="-1" strike="noStrike">
              <a:latin typeface="Source Sans Pro"/>
            </a:endParaRPr>
          </a:p>
          <a:p>
            <a:pPr algn="ctr"/>
            <a:r>
              <a:rPr b="0" lang="fr-FR" sz="1800" spc="-1" strike="noStrike">
                <a:latin typeface="Source Sans Pro"/>
              </a:rPr>
              <a:t>tert-butyle</a:t>
            </a:r>
            <a:endParaRPr b="0" lang="fr-FR" sz="1800" spc="-1" strike="noStrike">
              <a:latin typeface="Source Sans Pro"/>
            </a:endParaRPr>
          </a:p>
        </p:txBody>
      </p:sp>
      <p:sp>
        <p:nvSpPr>
          <p:cNvPr id="126" name="TextShape 6"/>
          <p:cNvSpPr txBox="1"/>
          <p:nvPr/>
        </p:nvSpPr>
        <p:spPr>
          <a:xfrm>
            <a:off x="8453880" y="4867200"/>
            <a:ext cx="936000" cy="378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fr-FR" sz="1800" spc="-1" strike="noStrike">
                <a:latin typeface="Source Sans Pro"/>
              </a:rPr>
              <a:t>Eau</a:t>
            </a:r>
            <a:endParaRPr b="0" lang="fr-FR" sz="1800" spc="-1" strike="noStrike">
              <a:latin typeface="Source Sans Pro"/>
            </a:endParaRPr>
          </a:p>
        </p:txBody>
      </p:sp>
      <p:sp>
        <p:nvSpPr>
          <p:cNvPr id="127" name="TextShape 7"/>
          <p:cNvSpPr txBox="1"/>
          <p:nvPr/>
        </p:nvSpPr>
        <p:spPr>
          <a:xfrm>
            <a:off x="3600000" y="4804560"/>
            <a:ext cx="2304000" cy="1171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fr-FR" sz="1800" spc="-1" strike="noStrike">
                <a:latin typeface="Source Sans Pro"/>
              </a:rPr>
              <a:t>Acide </a:t>
            </a:r>
            <a:endParaRPr b="0" lang="fr-FR" sz="1800" spc="-1" strike="noStrike">
              <a:latin typeface="Source Sans Pro"/>
            </a:endParaRPr>
          </a:p>
          <a:p>
            <a:pPr algn="ctr"/>
            <a:r>
              <a:rPr b="0" lang="fr-FR" sz="1800" spc="-1" strike="noStrike">
                <a:latin typeface="Source Sans Pro"/>
              </a:rPr>
              <a:t>chlorhydrique</a:t>
            </a:r>
            <a:endParaRPr b="0" lang="fr-FR" sz="1800" spc="-1" strike="noStrike">
              <a:latin typeface="Source Sans Pro"/>
            </a:endParaRPr>
          </a:p>
        </p:txBody>
      </p:sp>
      <p:sp>
        <p:nvSpPr>
          <p:cNvPr id="128" name="TextShape 8"/>
          <p:cNvSpPr txBox="1"/>
          <p:nvPr/>
        </p:nvSpPr>
        <p:spPr>
          <a:xfrm>
            <a:off x="1728000" y="4968000"/>
            <a:ext cx="1872000" cy="378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fr-FR" sz="1800" spc="-1" strike="noStrike">
                <a:latin typeface="Source Sans Pro"/>
              </a:rPr>
              <a:t>Tert-butanol</a:t>
            </a:r>
            <a:endParaRPr b="0" lang="fr-FR" sz="1800" spc="-1" strike="noStrike">
              <a:latin typeface="Source Sans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r>
              <a:rPr b="1" lang="fr-FR" sz="3200" spc="-1" strike="noStrike">
                <a:solidFill>
                  <a:srgbClr val="ffffff"/>
                </a:solidFill>
                <a:latin typeface="Source Sans Pro Black"/>
              </a:rPr>
              <a:t>II – Les principales catégories de réaction</a:t>
            </a:r>
            <a:br/>
            <a:r>
              <a:rPr b="1" lang="fr-FR" sz="3200" spc="-1" strike="noStrike">
                <a:solidFill>
                  <a:srgbClr val="ffffff"/>
                </a:solidFill>
                <a:latin typeface="Source Sans Pro Black"/>
              </a:rPr>
              <a:t> en chimie organique</a:t>
            </a:r>
            <a:endParaRPr b="1" lang="fr-FR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30" name="TextShape 2"/>
          <p:cNvSpPr txBox="1"/>
          <p:nvPr/>
        </p:nvSpPr>
        <p:spPr>
          <a:xfrm>
            <a:off x="216000" y="1431720"/>
            <a:ext cx="5400000" cy="44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fr-FR" sz="2200" spc="-1" strike="noStrike">
                <a:latin typeface="Source Sans Pro"/>
              </a:rPr>
              <a:t>2) Elimination</a:t>
            </a:r>
            <a:endParaRPr b="0" lang="fr-FR" sz="2200" spc="-1" strike="noStrike">
              <a:latin typeface="Source Sans Pro"/>
            </a:endParaRPr>
          </a:p>
        </p:txBody>
      </p:sp>
      <p:sp>
        <p:nvSpPr>
          <p:cNvPr id="131" name="TextShape 3"/>
          <p:cNvSpPr txBox="1"/>
          <p:nvPr/>
        </p:nvSpPr>
        <p:spPr>
          <a:xfrm>
            <a:off x="216000" y="1944720"/>
            <a:ext cx="4248000" cy="667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i="1" lang="fr-FR" sz="1800" spc="-1" strike="noStrike" u="sng">
                <a:uFillTx/>
                <a:latin typeface="Source Sans Pro"/>
              </a:rPr>
              <a:t>Synthèse du cyclohexène</a:t>
            </a:r>
            <a:endParaRPr b="0" lang="fr-FR" sz="1800" spc="-1" strike="noStrike">
              <a:latin typeface="Source Sans Pro"/>
            </a:endParaRPr>
          </a:p>
          <a:p>
            <a:endParaRPr b="0" lang="fr-FR" sz="1800" spc="-1" strike="noStrike">
              <a:latin typeface="Source Sans Pro"/>
            </a:endParaRPr>
          </a:p>
        </p:txBody>
      </p:sp>
      <p:pic>
        <p:nvPicPr>
          <p:cNvPr id="132" name="" descr=""/>
          <p:cNvPicPr/>
          <p:nvPr/>
        </p:nvPicPr>
        <p:blipFill>
          <a:blip r:embed="rId1"/>
          <a:stretch/>
        </p:blipFill>
        <p:spPr>
          <a:xfrm>
            <a:off x="1307160" y="2567880"/>
            <a:ext cx="6396840" cy="4056120"/>
          </a:xfrm>
          <a:prstGeom prst="rect">
            <a:avLst/>
          </a:prstGeom>
          <a:ln>
            <a:noFill/>
          </a:ln>
        </p:spPr>
      </p:pic>
      <p:sp>
        <p:nvSpPr>
          <p:cNvPr id="133" name="TextShape 4"/>
          <p:cNvSpPr txBox="1"/>
          <p:nvPr/>
        </p:nvSpPr>
        <p:spPr>
          <a:xfrm>
            <a:off x="144000" y="4824000"/>
            <a:ext cx="4752000" cy="1584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fr-FR" sz="1800" spc="-1" strike="noStrike">
                <a:latin typeface="Source Sans Pro"/>
              </a:rPr>
              <a:t>Cyclohexanol + </a:t>
            </a:r>
            <a:endParaRPr b="0" lang="fr-FR" sz="1800" spc="-1" strike="noStrike">
              <a:latin typeface="Source Sans Pro"/>
            </a:endParaRPr>
          </a:p>
          <a:p>
            <a:r>
              <a:rPr b="0" lang="fr-FR" sz="1800" spc="-1" strike="noStrike">
                <a:latin typeface="Source Sans Pro"/>
              </a:rPr>
              <a:t>Acide</a:t>
            </a:r>
            <a:endParaRPr b="0" lang="fr-FR" sz="1800" spc="-1" strike="noStrike">
              <a:latin typeface="Source Sans Pro"/>
            </a:endParaRPr>
          </a:p>
          <a:p>
            <a:r>
              <a:rPr b="0" lang="fr-FR" sz="1800" spc="-1" strike="noStrike">
                <a:latin typeface="Source Sans Pro"/>
              </a:rPr>
              <a:t>phosphorique </a:t>
            </a:r>
            <a:endParaRPr b="0" lang="fr-FR" sz="1800" spc="-1" strike="noStrike">
              <a:latin typeface="Source Sans Pro"/>
            </a:endParaRPr>
          </a:p>
          <a:p>
            <a:endParaRPr b="0" lang="fr-FR" sz="1800" spc="-1" strike="noStrike">
              <a:latin typeface="Source Sans Pro"/>
            </a:endParaRPr>
          </a:p>
          <a:p>
            <a:endParaRPr b="0" lang="fr-FR" sz="1800" spc="-1" strike="noStrike">
              <a:latin typeface="Source Sans Pro"/>
            </a:endParaRPr>
          </a:p>
        </p:txBody>
      </p:sp>
      <p:sp>
        <p:nvSpPr>
          <p:cNvPr id="134" name="Line 5"/>
          <p:cNvSpPr/>
          <p:nvPr/>
        </p:nvSpPr>
        <p:spPr>
          <a:xfrm>
            <a:off x="1512000" y="5328000"/>
            <a:ext cx="1800000" cy="0"/>
          </a:xfrm>
          <a:prstGeom prst="line">
            <a:avLst/>
          </a:prstGeom>
          <a:ln w="72000">
            <a:solidFill>
              <a:srgbClr val="2c3e5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TextShape 6"/>
          <p:cNvSpPr txBox="1"/>
          <p:nvPr/>
        </p:nvSpPr>
        <p:spPr>
          <a:xfrm>
            <a:off x="5328000" y="2988000"/>
            <a:ext cx="4588560" cy="955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fr-FR" sz="1800" spc="-1" strike="noStrike" u="sng">
                <a:uFillTx/>
                <a:latin typeface="Source Sans Pro"/>
              </a:rPr>
              <a:t>Température ébullition du cyclohexène:</a:t>
            </a:r>
            <a:r>
              <a:rPr b="0" lang="fr-FR" sz="1800" spc="-1" strike="noStrike">
                <a:latin typeface="Source Sans Pro"/>
              </a:rPr>
              <a:t> 90°C </a:t>
            </a:r>
            <a:endParaRPr b="0" lang="fr-FR" sz="1800" spc="-1" strike="noStrike">
              <a:latin typeface="Source Sans Pro"/>
            </a:endParaRPr>
          </a:p>
          <a:p>
            <a:endParaRPr b="0" lang="fr-FR" sz="1800" spc="-1" strike="noStrike">
              <a:latin typeface="Source Sans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Alizarin</Template>
  <TotalTime>25</TotalTime>
  <Application>LibreOffice/6.3.4.2$Linux_X86_64 LibreOffice_project/60da17e045e08f1793c57c00ba83cdfce946d0aa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2020-05-06T11:24:24Z</dcterms:created>
  <dc:creator/>
  <dc:description/>
  <dc:language>en-US</dc:language>
  <cp:lastModifiedBy/>
  <dcterms:modified xsi:type="dcterms:W3CDTF">2020-05-24T20:33:16Z</dcterms:modified>
  <cp:revision>5</cp:revision>
  <dc:subject/>
  <dc:title>Alizarin</dc:title>
</cp:coreProperties>
</file>