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Nuni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.fntdata"/><Relationship Id="rId11" Type="http://schemas.openxmlformats.org/officeDocument/2006/relationships/slide" Target="slides/slide6.xml"/><Relationship Id="rId22" Type="http://schemas.openxmlformats.org/officeDocument/2006/relationships/font" Target="fonts/Nunito-boldItalic.fntdata"/><Relationship Id="rId10" Type="http://schemas.openxmlformats.org/officeDocument/2006/relationships/slide" Target="slides/slide5.xml"/><Relationship Id="rId21" Type="http://schemas.openxmlformats.org/officeDocument/2006/relationships/font" Target="fonts/Nuni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Nunito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82eaf3e46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82eaf3e46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82eaf3e46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82eaf3e46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82eaf3e46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82eaf3e46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82eaf3e46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82eaf3e46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82eaf3e46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82eaf3e46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882eaf3e46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882eaf3e46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82eaf3e46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82eaf3e46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82eaf3e46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82eaf3e46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82eaf3e46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82eaf3e46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82eaf3e46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82eaf3e46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82eaf3e46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82eaf3e46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82eaf3e46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82eaf3e46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LC 06 : Dosages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Niveau : Terminale S</a:t>
            </a:r>
            <a:endParaRPr/>
          </a:p>
        </p:txBody>
      </p:sp>
      <p:sp>
        <p:nvSpPr>
          <p:cNvPr id="130" name="Google Shape;130;p1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 txBox="1"/>
          <p:nvPr>
            <p:ph idx="1" type="body"/>
          </p:nvPr>
        </p:nvSpPr>
        <p:spPr>
          <a:xfrm>
            <a:off x="819150" y="164257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2ème étape :                                                                                                              H</a:t>
            </a:r>
            <a:r>
              <a:rPr baseline="-25000" lang="fr"/>
              <a:t>3</a:t>
            </a:r>
            <a:r>
              <a:rPr lang="fr"/>
              <a:t>O</a:t>
            </a:r>
            <a:r>
              <a:rPr baseline="30000" lang="fr"/>
              <a:t>+</a:t>
            </a:r>
            <a:r>
              <a:rPr lang="fr"/>
              <a:t>(aq) + OH</a:t>
            </a:r>
            <a:r>
              <a:rPr baseline="30000" lang="fr"/>
              <a:t>-</a:t>
            </a:r>
            <a:r>
              <a:rPr lang="fr"/>
              <a:t>(aq) → H</a:t>
            </a:r>
            <a:r>
              <a:rPr baseline="-25000" lang="fr"/>
              <a:t>2</a:t>
            </a:r>
            <a:r>
              <a:rPr lang="fr"/>
              <a:t>O(l)</a:t>
            </a:r>
            <a:endParaRPr/>
          </a:p>
        </p:txBody>
      </p:sp>
      <p:sp>
        <p:nvSpPr>
          <p:cNvPr id="201" name="Google Shape;201;p2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02" name="Google Shape;202;p22"/>
          <p:cNvSpPr txBox="1"/>
          <p:nvPr>
            <p:ph type="title"/>
          </p:nvPr>
        </p:nvSpPr>
        <p:spPr>
          <a:xfrm>
            <a:off x="819150" y="845600"/>
            <a:ext cx="7505700" cy="6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Dosage indirect par pH-métrie</a:t>
            </a:r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525" y="1642582"/>
            <a:ext cx="3425776" cy="25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275" y="591725"/>
            <a:ext cx="5505450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Autres méthodes pour déterminer Veq</a:t>
            </a:r>
            <a:endParaRPr/>
          </a:p>
        </p:txBody>
      </p:sp>
      <p:sp>
        <p:nvSpPr>
          <p:cNvPr id="215" name="Google Shape;215;p2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488" y="1580300"/>
            <a:ext cx="5653022" cy="30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Bilan comparatif</a:t>
            </a:r>
            <a:endParaRPr/>
          </a:p>
        </p:txBody>
      </p:sp>
      <p:sp>
        <p:nvSpPr>
          <p:cNvPr id="222" name="Google Shape;222;p2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3" name="Google Shape;2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325" y="1696050"/>
            <a:ext cx="7915362" cy="30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Spectrophotométrie</a:t>
            </a:r>
            <a:endParaRPr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150" y="1989250"/>
            <a:ext cx="339090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8800" y="2220750"/>
            <a:ext cx="4289100" cy="18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Principe du conductimètre</a:t>
            </a:r>
            <a:endParaRPr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900" y="1647800"/>
            <a:ext cx="5794210" cy="30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Dosage par étalonnage</a:t>
            </a:r>
            <a:endParaRPr/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750" y="1970925"/>
            <a:ext cx="8062499" cy="24666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Dosage par étalonnage</a:t>
            </a:r>
            <a:endParaRPr/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225" y="1897625"/>
            <a:ext cx="5429550" cy="28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Dispositif de titrage</a:t>
            </a:r>
            <a:endParaRPr/>
          </a:p>
        </p:txBody>
      </p:sp>
      <p:pic>
        <p:nvPicPr>
          <p:cNvPr id="165" name="Google Shape;16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800200"/>
            <a:ext cx="2390578" cy="268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0175" y="1711462"/>
            <a:ext cx="2956262" cy="28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/>
          <p:nvPr/>
        </p:nvSpPr>
        <p:spPr>
          <a:xfrm>
            <a:off x="1408288" y="4572450"/>
            <a:ext cx="12123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Cas général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4659350" y="4618200"/>
            <a:ext cx="34779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Dispositif pour conductimétrie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type="title"/>
          </p:nvPr>
        </p:nvSpPr>
        <p:spPr>
          <a:xfrm>
            <a:off x="819150" y="699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Dosage direct par conductimétrie de CH</a:t>
            </a:r>
            <a:r>
              <a:rPr baseline="-25000" lang="fr"/>
              <a:t>3</a:t>
            </a:r>
            <a:r>
              <a:rPr lang="fr"/>
              <a:t>COOH dans du vinaigre</a:t>
            </a:r>
            <a:endParaRPr/>
          </a:p>
        </p:txBody>
      </p:sp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400" y="2732500"/>
            <a:ext cx="40005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50" y="1956025"/>
            <a:ext cx="3669801" cy="26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Dosage indirect de l’acide acétylsalicylique</a:t>
            </a:r>
            <a:endParaRPr/>
          </a:p>
        </p:txBody>
      </p:sp>
      <p:pic>
        <p:nvPicPr>
          <p:cNvPr id="183" name="Google Shape;18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150" y="1989250"/>
            <a:ext cx="5463700" cy="23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Dosage indirect par pH-métrie</a:t>
            </a:r>
            <a:endParaRPr/>
          </a:p>
        </p:txBody>
      </p:sp>
      <p:sp>
        <p:nvSpPr>
          <p:cNvPr id="190" name="Google Shape;190;p21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1ère étape :</a:t>
            </a:r>
            <a:endParaRPr/>
          </a:p>
        </p:txBody>
      </p:sp>
      <p:sp>
        <p:nvSpPr>
          <p:cNvPr id="191" name="Google Shape;191;p2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92" name="Google Shape;192;p21"/>
          <p:cNvPicPr preferRelativeResize="0"/>
          <p:nvPr/>
        </p:nvPicPr>
        <p:blipFill rotWithShape="1">
          <a:blip r:embed="rId3">
            <a:alphaModFix/>
          </a:blip>
          <a:srcRect b="0" l="22450" r="18576" t="19484"/>
          <a:stretch/>
        </p:blipFill>
        <p:spPr>
          <a:xfrm>
            <a:off x="1997375" y="2100725"/>
            <a:ext cx="1557599" cy="222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21"/>
          <p:cNvCxnSpPr/>
          <p:nvPr/>
        </p:nvCxnSpPr>
        <p:spPr>
          <a:xfrm rot="10800000">
            <a:off x="3023450" y="3719925"/>
            <a:ext cx="1026300" cy="458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4" name="Google Shape;194;p21"/>
          <p:cNvSpPr txBox="1"/>
          <p:nvPr/>
        </p:nvSpPr>
        <p:spPr>
          <a:xfrm>
            <a:off x="4123050" y="3958075"/>
            <a:ext cx="28587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Solution titrante : eau + aspirine + 20 mL de soude à 0,5 mol/L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4782725" y="1990725"/>
            <a:ext cx="33462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n(NaOH)</a:t>
            </a:r>
            <a:r>
              <a:rPr baseline="-25000" lang="fr">
                <a:latin typeface="Calibri"/>
                <a:ea typeface="Calibri"/>
                <a:cs typeface="Calibri"/>
                <a:sym typeface="Calibri"/>
              </a:rPr>
              <a:t>en exès</a:t>
            </a:r>
            <a:r>
              <a:rPr lang="fr">
                <a:latin typeface="Calibri"/>
                <a:ea typeface="Calibri"/>
                <a:cs typeface="Calibri"/>
                <a:sym typeface="Calibri"/>
              </a:rPr>
              <a:t> = n(NaOH) - 2n(ac. acétique)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