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83980c265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83980c26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83980c265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83980c265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83980c265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83980c26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83980c265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83980c265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83980c265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83980c26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83980c265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83980c265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83980c265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83980c265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83980c265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83980c265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83980c26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83980c26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83980c26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83980c26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83980c26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83980c26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83980c265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83980c265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83980c26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83980c26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83980c26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83980c26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83980c26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83980c26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83980c265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83980c265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84144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LC28 - Cinétique électrochimique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075" y="376025"/>
            <a:ext cx="6019101" cy="476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118650" y="0"/>
            <a:ext cx="8178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 u="sng">
                <a:latin typeface="Lato"/>
                <a:ea typeface="Lato"/>
                <a:cs typeface="Lato"/>
                <a:sym typeface="Lato"/>
              </a:rPr>
              <a:t>Influence de la concentration:</a:t>
            </a:r>
            <a:endParaRPr b="1" sz="1700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224" y="467075"/>
            <a:ext cx="5980000" cy="47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118650" y="0"/>
            <a:ext cx="8178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 u="sng">
                <a:latin typeface="Lato"/>
                <a:ea typeface="Lato"/>
                <a:cs typeface="Lato"/>
                <a:sym typeface="Lato"/>
              </a:rPr>
              <a:t>Additivité des intensités:</a:t>
            </a:r>
            <a:endParaRPr b="1" sz="1700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425" y="542378"/>
            <a:ext cx="5057925" cy="452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118650" y="0"/>
            <a:ext cx="8178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 u="sng">
                <a:latin typeface="Lato"/>
                <a:ea typeface="Lato"/>
                <a:cs typeface="Lato"/>
                <a:sym typeface="Lato"/>
              </a:rPr>
              <a:t>Mur du solvant - cas de l’eau:</a:t>
            </a:r>
            <a:endParaRPr b="1" sz="1700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3928"/>
            <a:ext cx="9143999" cy="311564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/>
        </p:nvSpPr>
        <p:spPr>
          <a:xfrm>
            <a:off x="118650" y="0"/>
            <a:ext cx="8178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 u="sng">
                <a:latin typeface="Lato"/>
                <a:ea typeface="Lato"/>
                <a:cs typeface="Lato"/>
                <a:sym typeface="Lato"/>
              </a:rPr>
              <a:t>Synthèse de l’eau de Javel</a:t>
            </a:r>
            <a:r>
              <a:rPr b="1" lang="fr" sz="1700" u="sng">
                <a:latin typeface="Lato"/>
                <a:ea typeface="Lato"/>
                <a:cs typeface="Lato"/>
                <a:sym typeface="Lato"/>
              </a:rPr>
              <a:t>:</a:t>
            </a:r>
            <a:endParaRPr b="1" sz="1700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 b="54866" l="28239" r="58471" t="20347"/>
          <a:stretch/>
        </p:blipFill>
        <p:spPr>
          <a:xfrm>
            <a:off x="729450" y="693963"/>
            <a:ext cx="3575775" cy="37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/>
          <p:nvPr/>
        </p:nvSpPr>
        <p:spPr>
          <a:xfrm>
            <a:off x="118650" y="0"/>
            <a:ext cx="8178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 u="sng">
                <a:latin typeface="Lato"/>
                <a:ea typeface="Lato"/>
                <a:cs typeface="Lato"/>
                <a:sym typeface="Lato"/>
              </a:rPr>
              <a:t>Aspect thermodynamique</a:t>
            </a:r>
            <a:r>
              <a:rPr b="1" lang="fr" sz="1700" u="sng">
                <a:latin typeface="Lato"/>
                <a:ea typeface="Lato"/>
                <a:cs typeface="Lato"/>
                <a:sym typeface="Lato"/>
              </a:rPr>
              <a:t>:</a:t>
            </a:r>
            <a:endParaRPr b="1" sz="1700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28" y="362700"/>
            <a:ext cx="8937773" cy="45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/>
          <p:nvPr/>
        </p:nvSpPr>
        <p:spPr>
          <a:xfrm>
            <a:off x="118650" y="0"/>
            <a:ext cx="8178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 u="sng">
                <a:latin typeface="Lato"/>
                <a:ea typeface="Lato"/>
                <a:cs typeface="Lato"/>
                <a:sym typeface="Lato"/>
              </a:rPr>
              <a:t>Aspect cinétique</a:t>
            </a:r>
            <a:r>
              <a:rPr b="1" lang="fr" sz="1700" u="sng">
                <a:latin typeface="Lato"/>
                <a:ea typeface="Lato"/>
                <a:cs typeface="Lato"/>
                <a:sym typeface="Lato"/>
              </a:rPr>
              <a:t>:</a:t>
            </a:r>
            <a:endParaRPr b="1" sz="1700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650" y="1679925"/>
            <a:ext cx="453709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13" y="2891588"/>
            <a:ext cx="324802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/>
        </p:nvSpPr>
        <p:spPr>
          <a:xfrm>
            <a:off x="281750" y="1143775"/>
            <a:ext cx="5737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Ajout de iodure de potassium KI en exces: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281750" y="2257800"/>
            <a:ext cx="57375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Ajout de thiosulfate de sodium pour doser I</a:t>
            </a:r>
            <a:r>
              <a:rPr baseline="-25000" lang="fr" sz="1600"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fr" sz="1600">
                <a:latin typeface="Lato"/>
                <a:ea typeface="Lato"/>
                <a:cs typeface="Lato"/>
                <a:sym typeface="Lato"/>
              </a:rPr>
              <a:t> formés: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442900" y="3396900"/>
            <a:ext cx="7402200" cy="1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Dosage de I</a:t>
            </a:r>
            <a:r>
              <a:rPr baseline="-25000" lang="fr" sz="1600"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fr" sz="1600">
                <a:latin typeface="Lato"/>
                <a:ea typeface="Lato"/>
                <a:cs typeface="Lato"/>
                <a:sym typeface="Lato"/>
              </a:rPr>
              <a:t> par </a:t>
            </a:r>
            <a:r>
              <a:rPr lang="fr" sz="1600">
                <a:latin typeface="Lato"/>
                <a:ea typeface="Lato"/>
                <a:cs typeface="Lato"/>
                <a:sym typeface="Lato"/>
              </a:rPr>
              <a:t>colorimétrie</a:t>
            </a:r>
            <a:r>
              <a:rPr lang="fr" sz="1600">
                <a:latin typeface="Lato"/>
                <a:ea typeface="Lato"/>
                <a:cs typeface="Lato"/>
                <a:sym typeface="Lato"/>
              </a:rPr>
              <a:t> : à l’équivalence la solution se décolore.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7875" y="1005108"/>
            <a:ext cx="4890275" cy="37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 txBox="1"/>
          <p:nvPr/>
        </p:nvSpPr>
        <p:spPr>
          <a:xfrm>
            <a:off x="118650" y="628600"/>
            <a:ext cx="6352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Fe</a:t>
            </a:r>
            <a:r>
              <a:rPr baseline="-25000" lang="fr" sz="2000"/>
              <a:t>(s)</a:t>
            </a:r>
            <a:r>
              <a:rPr lang="fr" sz="2000"/>
              <a:t> + 2H</a:t>
            </a:r>
            <a:r>
              <a:rPr baseline="-25000" lang="fr" sz="2000"/>
              <a:t>3</a:t>
            </a:r>
            <a:r>
              <a:rPr lang="fr" sz="2000"/>
              <a:t>O</a:t>
            </a:r>
            <a:r>
              <a:rPr baseline="30000" lang="fr" sz="2000"/>
              <a:t>+ </a:t>
            </a:r>
            <a:r>
              <a:rPr lang="fr" sz="2000"/>
              <a:t>➝</a:t>
            </a:r>
            <a:r>
              <a:rPr baseline="30000" lang="fr" sz="2000"/>
              <a:t> </a:t>
            </a:r>
            <a:r>
              <a:rPr lang="fr" sz="2000"/>
              <a:t>Fe</a:t>
            </a:r>
            <a:r>
              <a:rPr baseline="30000" lang="fr" sz="2000"/>
              <a:t>2+ </a:t>
            </a:r>
            <a:r>
              <a:rPr lang="fr" sz="2000"/>
              <a:t>+ H</a:t>
            </a:r>
            <a:r>
              <a:rPr baseline="-25000" lang="fr" sz="2000"/>
              <a:t>2(g)</a:t>
            </a:r>
            <a:r>
              <a:rPr lang="fr" sz="2000"/>
              <a:t> +2H</a:t>
            </a:r>
            <a:r>
              <a:rPr baseline="-25000" lang="fr" sz="2000"/>
              <a:t>2</a:t>
            </a:r>
            <a:r>
              <a:rPr lang="fr" sz="2000"/>
              <a:t>O</a:t>
            </a:r>
            <a:r>
              <a:rPr baseline="-25000" lang="fr" sz="2000"/>
              <a:t>(l)</a:t>
            </a:r>
            <a:endParaRPr baseline="-25000" sz="2000"/>
          </a:p>
        </p:txBody>
      </p:sp>
      <p:sp>
        <p:nvSpPr>
          <p:cNvPr id="205" name="Google Shape;205;p29"/>
          <p:cNvSpPr txBox="1"/>
          <p:nvPr/>
        </p:nvSpPr>
        <p:spPr>
          <a:xfrm>
            <a:off x="173400" y="2814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K=4.6.10</a:t>
            </a:r>
            <a:r>
              <a:rPr baseline="30000" lang="fr" sz="1600"/>
              <a:t>14</a:t>
            </a:r>
            <a:endParaRPr baseline="30000" sz="1600"/>
          </a:p>
        </p:txBody>
      </p:sp>
      <p:sp>
        <p:nvSpPr>
          <p:cNvPr id="206" name="Google Shape;206;p29"/>
          <p:cNvSpPr txBox="1"/>
          <p:nvPr/>
        </p:nvSpPr>
        <p:spPr>
          <a:xfrm>
            <a:off x="118650" y="1646600"/>
            <a:ext cx="3109500" cy="10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E°(Fe</a:t>
            </a:r>
            <a:r>
              <a:rPr baseline="-25000" lang="fr" sz="1500"/>
              <a:t>(s)</a:t>
            </a:r>
            <a:r>
              <a:rPr lang="fr" sz="1500"/>
              <a:t>/Fe</a:t>
            </a:r>
            <a:r>
              <a:rPr baseline="30000" lang="fr" sz="1500"/>
              <a:t>2+</a:t>
            </a:r>
            <a:r>
              <a:rPr lang="fr" sz="1500"/>
              <a:t>)= -0.44V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E°(H</a:t>
            </a:r>
            <a:r>
              <a:rPr baseline="-25000" lang="fr" sz="1500"/>
              <a:t>3</a:t>
            </a:r>
            <a:r>
              <a:rPr lang="fr" sz="1500"/>
              <a:t>O</a:t>
            </a:r>
            <a:r>
              <a:rPr baseline="30000" lang="fr" sz="1500"/>
              <a:t>+</a:t>
            </a:r>
            <a:r>
              <a:rPr lang="fr" sz="1500"/>
              <a:t>/H</a:t>
            </a:r>
            <a:r>
              <a:rPr baseline="-25000" lang="fr" sz="1500"/>
              <a:t>2</a:t>
            </a:r>
            <a:r>
              <a:rPr lang="fr" sz="1500"/>
              <a:t>)= 0V</a:t>
            </a:r>
            <a:endParaRPr sz="1500"/>
          </a:p>
        </p:txBody>
      </p:sp>
      <p:sp>
        <p:nvSpPr>
          <p:cNvPr id="207" name="Google Shape;207;p29"/>
          <p:cNvSpPr txBox="1"/>
          <p:nvPr/>
        </p:nvSpPr>
        <p:spPr>
          <a:xfrm>
            <a:off x="-68325" y="3424550"/>
            <a:ext cx="8031900" cy="10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Réaction favorisée thermodynamiquement 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mais blocage cinétique!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118650" y="0"/>
            <a:ext cx="8178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 u="sng">
                <a:latin typeface="Lato"/>
                <a:ea typeface="Lato"/>
                <a:cs typeface="Lato"/>
                <a:sym typeface="Lato"/>
              </a:rPr>
              <a:t>Retour sur l’e</a:t>
            </a:r>
            <a:r>
              <a:rPr b="1" lang="fr" sz="1700" u="sng">
                <a:latin typeface="Lato"/>
                <a:ea typeface="Lato"/>
                <a:cs typeface="Lato"/>
                <a:sym typeface="Lato"/>
              </a:rPr>
              <a:t>xpérience:</a:t>
            </a:r>
            <a:endParaRPr b="1" sz="1700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7875" y="1005108"/>
            <a:ext cx="4890275" cy="37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118650" y="628600"/>
            <a:ext cx="6352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Fe</a:t>
            </a:r>
            <a:r>
              <a:rPr baseline="-25000" lang="fr" sz="2000"/>
              <a:t>(s)</a:t>
            </a:r>
            <a:r>
              <a:rPr lang="fr" sz="2000"/>
              <a:t> + 2H</a:t>
            </a:r>
            <a:r>
              <a:rPr baseline="-25000" lang="fr" sz="2000"/>
              <a:t>3</a:t>
            </a:r>
            <a:r>
              <a:rPr lang="fr" sz="2000"/>
              <a:t>O</a:t>
            </a:r>
            <a:r>
              <a:rPr baseline="30000" lang="fr" sz="2000"/>
              <a:t>+ </a:t>
            </a:r>
            <a:r>
              <a:rPr lang="fr" sz="2000"/>
              <a:t>➝</a:t>
            </a:r>
            <a:r>
              <a:rPr baseline="30000" lang="fr" sz="2000"/>
              <a:t> </a:t>
            </a:r>
            <a:r>
              <a:rPr lang="fr" sz="2000"/>
              <a:t>Fe</a:t>
            </a:r>
            <a:r>
              <a:rPr baseline="30000" lang="fr" sz="2000"/>
              <a:t>2+ </a:t>
            </a:r>
            <a:r>
              <a:rPr lang="fr" sz="2000"/>
              <a:t>+ H</a:t>
            </a:r>
            <a:r>
              <a:rPr baseline="-25000" lang="fr" sz="2000"/>
              <a:t>2(g)</a:t>
            </a:r>
            <a:r>
              <a:rPr lang="fr" sz="2000"/>
              <a:t> +2H</a:t>
            </a:r>
            <a:r>
              <a:rPr baseline="-25000" lang="fr" sz="2000"/>
              <a:t>2</a:t>
            </a:r>
            <a:r>
              <a:rPr lang="fr" sz="2000"/>
              <a:t>O</a:t>
            </a:r>
            <a:r>
              <a:rPr baseline="-25000" lang="fr" sz="2000"/>
              <a:t>(l)</a:t>
            </a:r>
            <a:endParaRPr baseline="-25000" sz="2000"/>
          </a:p>
        </p:txBody>
      </p:sp>
      <p:sp>
        <p:nvSpPr>
          <p:cNvPr id="93" name="Google Shape;93;p14"/>
          <p:cNvSpPr txBox="1"/>
          <p:nvPr/>
        </p:nvSpPr>
        <p:spPr>
          <a:xfrm>
            <a:off x="173400" y="2814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K=4.6.10</a:t>
            </a:r>
            <a:r>
              <a:rPr baseline="30000" lang="fr" sz="1600"/>
              <a:t>14</a:t>
            </a:r>
            <a:endParaRPr baseline="30000" sz="1600"/>
          </a:p>
        </p:txBody>
      </p:sp>
      <p:sp>
        <p:nvSpPr>
          <p:cNvPr id="94" name="Google Shape;94;p14"/>
          <p:cNvSpPr txBox="1"/>
          <p:nvPr/>
        </p:nvSpPr>
        <p:spPr>
          <a:xfrm>
            <a:off x="118650" y="1646600"/>
            <a:ext cx="3109500" cy="10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E°(Fe</a:t>
            </a:r>
            <a:r>
              <a:rPr baseline="-25000" lang="fr" sz="1500"/>
              <a:t>(s)</a:t>
            </a:r>
            <a:r>
              <a:rPr lang="fr" sz="1500"/>
              <a:t>/Fe</a:t>
            </a:r>
            <a:r>
              <a:rPr baseline="30000" lang="fr" sz="1500"/>
              <a:t>2+</a:t>
            </a:r>
            <a:r>
              <a:rPr lang="fr" sz="1500"/>
              <a:t>)= -0.44V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E°(H</a:t>
            </a:r>
            <a:r>
              <a:rPr baseline="-25000" lang="fr" sz="1500"/>
              <a:t>3</a:t>
            </a:r>
            <a:r>
              <a:rPr lang="fr" sz="1500"/>
              <a:t>O</a:t>
            </a:r>
            <a:r>
              <a:rPr baseline="30000" lang="fr" sz="1500"/>
              <a:t>+</a:t>
            </a:r>
            <a:r>
              <a:rPr lang="fr" sz="1500"/>
              <a:t>/H</a:t>
            </a:r>
            <a:r>
              <a:rPr baseline="-25000" lang="fr" sz="1500"/>
              <a:t>2</a:t>
            </a:r>
            <a:r>
              <a:rPr lang="fr" sz="1500"/>
              <a:t>)= 0V</a:t>
            </a:r>
            <a:endParaRPr sz="1500"/>
          </a:p>
        </p:txBody>
      </p:sp>
      <p:sp>
        <p:nvSpPr>
          <p:cNvPr id="95" name="Google Shape;95;p14"/>
          <p:cNvSpPr txBox="1"/>
          <p:nvPr/>
        </p:nvSpPr>
        <p:spPr>
          <a:xfrm>
            <a:off x="-68325" y="3424550"/>
            <a:ext cx="8031900" cy="10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Réaction favorisée thermodynamiquement 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mais blocage cinétique!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18650" y="0"/>
            <a:ext cx="8178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 u="sng">
                <a:latin typeface="Lato"/>
                <a:ea typeface="Lato"/>
                <a:cs typeface="Lato"/>
                <a:sym typeface="Lato"/>
              </a:rPr>
              <a:t>Expérience:</a:t>
            </a:r>
            <a:endParaRPr b="1" sz="1700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51" y="765475"/>
            <a:ext cx="4580475" cy="432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5022650" y="1286625"/>
            <a:ext cx="5103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On utilise 3 électrodes :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- l’électrode travail (ET)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- la contre-électrode (CE)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- l’électrode de référence (ER)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(ECS : Eref = 0,24V, ESH : Eref = 0V).</a:t>
            </a:r>
            <a:endParaRPr sz="1700"/>
          </a:p>
        </p:txBody>
      </p:sp>
      <p:sp>
        <p:nvSpPr>
          <p:cNvPr id="103" name="Google Shape;103;p15"/>
          <p:cNvSpPr txBox="1"/>
          <p:nvPr/>
        </p:nvSpPr>
        <p:spPr>
          <a:xfrm>
            <a:off x="142350" y="51000"/>
            <a:ext cx="8178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 u="sng">
                <a:latin typeface="Lato"/>
                <a:ea typeface="Lato"/>
                <a:cs typeface="Lato"/>
                <a:sym typeface="Lato"/>
              </a:rPr>
              <a:t>Montag</a:t>
            </a:r>
            <a:r>
              <a:rPr b="1" lang="fr" sz="1700" u="sng">
                <a:latin typeface="Lato"/>
                <a:ea typeface="Lato"/>
                <a:cs typeface="Lato"/>
                <a:sym typeface="Lato"/>
              </a:rPr>
              <a:t>e à 3 électrodes:</a:t>
            </a:r>
            <a:endParaRPr b="1" sz="1700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00" y="601627"/>
            <a:ext cx="6591175" cy="38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4458600" y="1230300"/>
            <a:ext cx="8418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Solution (A) : ions Fe</a:t>
            </a:r>
            <a:r>
              <a:rPr baseline="30000" lang="fr" sz="1700"/>
              <a:t>2+</a:t>
            </a:r>
            <a:r>
              <a:rPr lang="fr" sz="1700"/>
              <a:t> (0.05 mol/L) 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Solution (B) : ions Fe</a:t>
            </a:r>
            <a:r>
              <a:rPr baseline="30000" lang="fr" sz="1700"/>
              <a:t>3+</a:t>
            </a:r>
            <a:r>
              <a:rPr lang="fr" sz="1700"/>
              <a:t>  (0.05 mol/l) </a:t>
            </a:r>
            <a:endParaRPr sz="1700"/>
          </a:p>
        </p:txBody>
      </p:sp>
      <p:sp>
        <p:nvSpPr>
          <p:cNvPr id="110" name="Google Shape;110;p16"/>
          <p:cNvSpPr txBox="1"/>
          <p:nvPr/>
        </p:nvSpPr>
        <p:spPr>
          <a:xfrm>
            <a:off x="118650" y="0"/>
            <a:ext cx="9144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 u="sng">
                <a:latin typeface="Lato"/>
                <a:ea typeface="Lato"/>
                <a:cs typeface="Lato"/>
                <a:sym typeface="Lato"/>
              </a:rPr>
              <a:t>Expérience: </a:t>
            </a:r>
            <a:r>
              <a:rPr lang="fr" sz="1500"/>
              <a:t>tracé de la courbe courant-potentiel du couple Fe</a:t>
            </a:r>
            <a:r>
              <a:rPr baseline="30000" lang="fr" sz="1500"/>
              <a:t>3+</a:t>
            </a:r>
            <a:r>
              <a:rPr lang="fr" sz="1500"/>
              <a:t>/Fe</a:t>
            </a:r>
            <a:r>
              <a:rPr baseline="30000" lang="fr" sz="1500"/>
              <a:t>2+</a:t>
            </a:r>
            <a:r>
              <a:rPr lang="fr" sz="1500"/>
              <a:t> sur une électrode de platine.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" y="654952"/>
            <a:ext cx="9144000" cy="351129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67125" y="4166250"/>
            <a:ext cx="9508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(1) Fe</a:t>
            </a:r>
            <a:r>
              <a:rPr baseline="30000" lang="fr" sz="1600"/>
              <a:t>2+</a:t>
            </a:r>
            <a:r>
              <a:rPr lang="fr" sz="1600"/>
              <a:t> seul 										</a:t>
            </a:r>
            <a:r>
              <a:rPr lang="fr" sz="1600"/>
              <a:t>(3) Fe</a:t>
            </a:r>
            <a:r>
              <a:rPr baseline="30000" lang="fr" sz="1600"/>
              <a:t>2+</a:t>
            </a:r>
            <a:r>
              <a:rPr lang="fr" sz="1600"/>
              <a:t> + Fe</a:t>
            </a:r>
            <a:r>
              <a:rPr baseline="30000" lang="fr" sz="1600"/>
              <a:t>3+</a:t>
            </a:r>
            <a:endParaRPr baseline="30000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(2) Fe</a:t>
            </a:r>
            <a:r>
              <a:rPr baseline="30000" lang="fr" sz="1600"/>
              <a:t>3+</a:t>
            </a:r>
            <a:r>
              <a:rPr lang="fr" sz="1600"/>
              <a:t> seul 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5000"/>
            <a:ext cx="9292424" cy="31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2500" y="59975"/>
            <a:ext cx="6101475" cy="50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176" y="91251"/>
            <a:ext cx="6317906" cy="50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575" y="846403"/>
            <a:ext cx="5757800" cy="40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118650" y="0"/>
            <a:ext cx="8178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 u="sng">
                <a:latin typeface="Lato"/>
                <a:ea typeface="Lato"/>
                <a:cs typeface="Lato"/>
                <a:sym typeface="Lato"/>
              </a:rPr>
              <a:t>Influence de l’électrode de travail</a:t>
            </a:r>
            <a:r>
              <a:rPr b="1" lang="fr" sz="1700" u="sng">
                <a:latin typeface="Lato"/>
                <a:ea typeface="Lato"/>
                <a:cs typeface="Lato"/>
                <a:sym typeface="Lato"/>
              </a:rPr>
              <a:t>:</a:t>
            </a:r>
            <a:endParaRPr b="1" sz="1700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