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media/image6.gif" ContentType="image/gif"/>
  <Override PartName="/ppt/media/image7.jpeg" ContentType="image/jpeg"/>
  <Override PartName="/ppt/media/image5.jpeg" ContentType="image/jpeg"/>
  <Override PartName="/ppt/media/image4.jpeg" ContentType="image/jpeg"/>
  <Override PartName="/ppt/media/image3.jpeg" ContentType="image/jpeg"/>
  <Override PartName="/ppt/media/image11.png" ContentType="image/png"/>
  <Override PartName="/ppt/media/image10.png" ContentType="image/png"/>
  <Override PartName="/ppt/media/image12.png" ContentType="image/png"/>
  <Override PartName="/ppt/media/image9.jpeg" ContentType="image/jpeg"/>
  <Override PartName="/ppt/media/image2.jpeg" ContentType="image/jpeg"/>
  <Override PartName="/ppt/media/image8.jpeg" ContentType="image/jpeg"/>
  <Override PartName="/ppt/media/image1.jpeg" ContentType="image/jpeg"/>
  <Override PartName="/ppt/presentation.xml" ContentType="application/vnd.openxmlformats-officedocument.presentationml.presentation.main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4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4715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4715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4715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4715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1188720" y="1369080"/>
            <a:ext cx="996696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85000"/>
              </a:lnSpc>
            </a:pPr>
            <a:r>
              <a:rPr b="0" lang="fr-FR" sz="8000" spc="-52" strike="noStrike">
                <a:solidFill>
                  <a:srgbClr val="262626"/>
                </a:solidFill>
                <a:latin typeface="Calibri Light"/>
              </a:rPr>
              <a:t>Modifiez le style du titre</a:t>
            </a:r>
            <a:endParaRPr b="0" lang="en-US" sz="8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6CDB30F-BF29-4101-A7CE-A4C3601C08A0}" type="datetime1">
              <a:rPr b="0" lang="fr-FR" sz="900" spc="-1" strike="noStrike">
                <a:solidFill>
                  <a:srgbClr val="ffffff"/>
                </a:solidFill>
                <a:latin typeface="Calibri"/>
              </a:rPr>
              <a:t>13/06/2020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900" spc="-1" strike="noStrike" cap="all">
                <a:solidFill>
                  <a:srgbClr val="ffffff"/>
                </a:solidFill>
                <a:latin typeface="Calibri"/>
              </a:rPr>
              <a:t>HUGO ROUSSILLE</a:t>
            </a:r>
            <a:endParaRPr b="0" lang="fr-FR" sz="9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36E2730-F954-41B8-960C-59AAD5B2C9D8}" type="slidenum">
              <a:rPr b="0" lang="fr-FR" sz="105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fr-FR" sz="1050" spc="-1" strike="noStrike">
              <a:latin typeface="Times New Roman"/>
            </a:endParaRPr>
          </a:p>
        </p:txBody>
      </p:sp>
      <p:sp>
        <p:nvSpPr>
          <p:cNvPr id="9" name="Line 10"/>
          <p:cNvSpPr/>
          <p:nvPr/>
        </p:nvSpPr>
        <p:spPr>
          <a:xfrm>
            <a:off x="1207440" y="4343400"/>
            <a:ext cx="987552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Click to edit the outline text format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Third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Fourth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 hidden="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2" hidden="1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Line 3"/>
          <p:cNvSpPr/>
          <p:nvPr/>
        </p:nvSpPr>
        <p:spPr>
          <a:xfrm>
            <a:off x="1188720" y="1369080"/>
            <a:ext cx="996696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4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5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PlaceHolder 6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FC70314-5073-482D-A9E5-7775E3017A1C}" type="datetime1">
              <a:rPr b="0" lang="fr-FR" sz="900" spc="-1" strike="noStrike">
                <a:solidFill>
                  <a:srgbClr val="ffffff"/>
                </a:solidFill>
                <a:latin typeface="Calibri"/>
              </a:rPr>
              <a:t>13/06/2020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900" spc="-1" strike="noStrike" cap="all">
                <a:solidFill>
                  <a:srgbClr val="ffffff"/>
                </a:solidFill>
                <a:latin typeface="Calibri"/>
              </a:rPr>
              <a:t>HUGO ROUSSILLE</a:t>
            </a:r>
            <a:endParaRPr b="0" lang="fr-FR" sz="900" spc="-1" strike="noStrike"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F8BDCB6-ABE3-469E-B2AC-5094E0F76B99}" type="slidenum">
              <a:rPr b="0" lang="fr-FR" sz="105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fr-FR" sz="1050" spc="-1" strike="noStrike">
              <a:latin typeface="Times New Roman"/>
            </a:endParaRPr>
          </a:p>
        </p:txBody>
      </p:sp>
      <p:sp>
        <p:nvSpPr>
          <p:cNvPr id="55" name="PlaceHolder 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1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Click to edit the outline text format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Third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Fourth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2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Line 3"/>
          <p:cNvSpPr/>
          <p:nvPr/>
        </p:nvSpPr>
        <p:spPr>
          <a:xfrm>
            <a:off x="1188720" y="1369080"/>
            <a:ext cx="996696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PlaceHolder 4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0" lang="fr-FR" sz="4800" spc="-52" strike="noStrike">
                <a:solidFill>
                  <a:srgbClr val="404040"/>
                </a:solidFill>
                <a:latin typeface="Calibri Light"/>
              </a:rPr>
              <a:t>Modifiez le style du titre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D05B431-76D1-494E-9856-92DF49315945}" type="datetime1">
              <a:rPr b="0" lang="fr-FR" sz="900" spc="-1" strike="noStrike">
                <a:solidFill>
                  <a:srgbClr val="ffffff"/>
                </a:solidFill>
                <a:latin typeface="Calibri"/>
              </a:rPr>
              <a:t>13/06/2020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900" spc="-1" strike="noStrike" cap="all">
                <a:solidFill>
                  <a:srgbClr val="ffffff"/>
                </a:solidFill>
                <a:latin typeface="Calibri"/>
              </a:rPr>
              <a:t>HUGO ROUSSILLE</a:t>
            </a:r>
            <a:endParaRPr b="0" lang="fr-FR" sz="900" spc="-1" strike="noStrike">
              <a:latin typeface="Times New Roman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94461C7-5220-4ED2-90BA-8DC848934E94}" type="slidenum">
              <a:rPr b="0" lang="fr-FR" sz="105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fr-FR" sz="1050" spc="-1" strike="noStrike">
              <a:latin typeface="Times New Roman"/>
            </a:endParaRPr>
          </a:p>
        </p:txBody>
      </p:sp>
      <p:sp>
        <p:nvSpPr>
          <p:cNvPr id="100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Click to edit the outline text format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Third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Fourth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2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Line 3"/>
          <p:cNvSpPr/>
          <p:nvPr/>
        </p:nvSpPr>
        <p:spPr>
          <a:xfrm>
            <a:off x="1188720" y="1369080"/>
            <a:ext cx="996696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PlaceHolder 4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0" lang="fr-FR" sz="4800" spc="-52" strike="noStrike">
                <a:solidFill>
                  <a:srgbClr val="404040"/>
                </a:solidFill>
                <a:latin typeface="Calibri Light"/>
              </a:rPr>
              <a:t>Modifiez le style du titre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1097280" y="1428120"/>
            <a:ext cx="10058040" cy="4440600"/>
          </a:xfrm>
          <a:prstGeom prst="rect">
            <a:avLst/>
          </a:prstGeom>
        </p:spPr>
        <p:txBody>
          <a:bodyPr lIns="0" rIns="0">
            <a:noAutofit/>
          </a:bodyPr>
          <a:p>
            <a:pPr marL="432000" indent="-324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404040"/>
                </a:solidFill>
                <a:latin typeface="Calibri"/>
              </a:rPr>
              <a:t>Cliquez pour modifier les styles du texte du masque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404040"/>
                </a:solidFill>
                <a:latin typeface="Calibri"/>
              </a:rPr>
              <a:t>Deuxième niveau</a:t>
            </a:r>
            <a:endParaRPr b="0" lang="en-US" sz="18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404040"/>
                </a:solidFill>
                <a:latin typeface="Calibri"/>
              </a:rPr>
              <a:t>Troisième niveau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404040"/>
                </a:solidFill>
                <a:latin typeface="Calibri"/>
              </a:rPr>
              <a:t>Quatrième niveau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404040"/>
                </a:solidFill>
                <a:latin typeface="Calibri"/>
              </a:rPr>
              <a:t>Cinquième niveau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42" name="PlaceHolder 6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AC6FD63-7E6E-419E-A720-BF5722A21F08}" type="datetime1">
              <a:rPr b="0" lang="fr-FR" sz="900" spc="-1" strike="noStrike">
                <a:solidFill>
                  <a:srgbClr val="ffffff"/>
                </a:solidFill>
                <a:latin typeface="Calibri"/>
              </a:rPr>
              <a:t>13/06/2020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143" name="PlaceHolder 7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900" spc="-1" strike="noStrike" cap="all">
                <a:solidFill>
                  <a:srgbClr val="ffffff"/>
                </a:solidFill>
                <a:latin typeface="Calibri"/>
              </a:rPr>
              <a:t>HUGO ROUSSILLE</a:t>
            </a:r>
            <a:endParaRPr b="0" lang="fr-FR" sz="900" spc="-1" strike="noStrike">
              <a:latin typeface="Times New Roman"/>
            </a:endParaRPr>
          </a:p>
        </p:txBody>
      </p:sp>
      <p:sp>
        <p:nvSpPr>
          <p:cNvPr id="144" name="PlaceHolder 8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7E60DDD-03E7-47DD-A7E9-8C4981FBE868}" type="slidenum">
              <a:rPr b="0" lang="fr-FR" sz="105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fr-FR" sz="10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gif"/><Relationship Id="rId2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360000" y="758880"/>
            <a:ext cx="11832120" cy="35658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0" lang="fr-FR" sz="6600" spc="-52" strike="noStrike">
                <a:solidFill>
                  <a:srgbClr val="262626"/>
                </a:solidFill>
                <a:latin typeface="Calibri Light"/>
              </a:rPr>
              <a:t>LC23  - Diagrammes potentiel-pH </a:t>
            </a:r>
            <a:br/>
            <a:r>
              <a:rPr b="0" lang="fr-FR" sz="6600" spc="-52" strike="noStrike">
                <a:solidFill>
                  <a:srgbClr val="262626"/>
                </a:solidFill>
                <a:latin typeface="Calibri Light"/>
              </a:rPr>
              <a:t>(construction exclue)</a:t>
            </a:r>
            <a:endParaRPr b="0" lang="en-US" sz="6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Espace réservé du contenu 5" descr=""/>
          <p:cNvPicPr/>
          <p:nvPr/>
        </p:nvPicPr>
        <p:blipFill>
          <a:blip r:embed="rId1"/>
          <a:stretch/>
        </p:blipFill>
        <p:spPr>
          <a:xfrm>
            <a:off x="594360" y="1527840"/>
            <a:ext cx="11063880" cy="1613160"/>
          </a:xfrm>
          <a:prstGeom prst="rect">
            <a:avLst/>
          </a:prstGeom>
          <a:ln>
            <a:noFill/>
          </a:ln>
        </p:spPr>
      </p:pic>
      <p:pic>
        <p:nvPicPr>
          <p:cNvPr id="207" name="Image 6" descr=""/>
          <p:cNvPicPr/>
          <p:nvPr/>
        </p:nvPicPr>
        <p:blipFill>
          <a:blip r:embed="rId2"/>
          <a:stretch/>
        </p:blipFill>
        <p:spPr>
          <a:xfrm>
            <a:off x="7418880" y="3365280"/>
            <a:ext cx="3746520" cy="2801880"/>
          </a:xfrm>
          <a:prstGeom prst="rect">
            <a:avLst/>
          </a:prstGeom>
          <a:ln w="28440">
            <a:solidFill>
              <a:srgbClr val="1482ac"/>
            </a:solidFill>
            <a:round/>
          </a:ln>
        </p:spPr>
      </p:pic>
      <p:sp>
        <p:nvSpPr>
          <p:cNvPr id="208" name="CustomShape 1"/>
          <p:cNvSpPr/>
          <p:nvPr/>
        </p:nvSpPr>
        <p:spPr>
          <a:xfrm>
            <a:off x="9394920" y="2468160"/>
            <a:ext cx="360" cy="897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1482ac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TextShape 2"/>
          <p:cNvSpPr txBox="1"/>
          <p:nvPr/>
        </p:nvSpPr>
        <p:spPr>
          <a:xfrm>
            <a:off x="336600" y="164160"/>
            <a:ext cx="513072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III – Hydrométallurgie du zinc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 4" descr=""/>
          <p:cNvPicPr/>
          <p:nvPr/>
        </p:nvPicPr>
        <p:blipFill>
          <a:blip r:embed="rId1"/>
          <a:stretch/>
        </p:blipFill>
        <p:spPr>
          <a:xfrm rot="16200000">
            <a:off x="3858480" y="860040"/>
            <a:ext cx="5615640" cy="6055920"/>
          </a:xfrm>
          <a:prstGeom prst="rect">
            <a:avLst/>
          </a:prstGeom>
          <a:ln>
            <a:noFill/>
          </a:ln>
        </p:spPr>
      </p:pic>
      <p:sp>
        <p:nvSpPr>
          <p:cNvPr id="211" name="TextShape 1"/>
          <p:cNvSpPr txBox="1"/>
          <p:nvPr/>
        </p:nvSpPr>
        <p:spPr>
          <a:xfrm>
            <a:off x="336600" y="164160"/>
            <a:ext cx="513072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III – Hydrométallurgie du zinc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504000" y="306360"/>
            <a:ext cx="1005804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 – Présentation des diagrammes E-pH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3" name="" descr=""/>
          <p:cNvPicPr/>
          <p:nvPr/>
        </p:nvPicPr>
        <p:blipFill>
          <a:blip r:embed="rId1"/>
          <a:stretch/>
        </p:blipFill>
        <p:spPr>
          <a:xfrm>
            <a:off x="2304000" y="1123560"/>
            <a:ext cx="7563240" cy="5068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" descr=""/>
          <p:cNvPicPr/>
          <p:nvPr/>
        </p:nvPicPr>
        <p:blipFill>
          <a:blip r:embed="rId1"/>
          <a:stretch/>
        </p:blipFill>
        <p:spPr>
          <a:xfrm>
            <a:off x="2304000" y="936000"/>
            <a:ext cx="8802360" cy="5295240"/>
          </a:xfrm>
          <a:prstGeom prst="rect">
            <a:avLst/>
          </a:prstGeom>
          <a:ln>
            <a:noFill/>
          </a:ln>
        </p:spPr>
      </p:pic>
      <p:sp>
        <p:nvSpPr>
          <p:cNvPr id="185" name="TextShape 1"/>
          <p:cNvSpPr txBox="1"/>
          <p:nvPr/>
        </p:nvSpPr>
        <p:spPr>
          <a:xfrm>
            <a:off x="360000" y="1080000"/>
            <a:ext cx="3384000" cy="40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i="1" lang="fr-FR" sz="2200" spc="-1" strike="noStrike" u="sng">
                <a:uFillTx/>
                <a:latin typeface="Arial"/>
              </a:rPr>
              <a:t>Critère de réactivité</a:t>
            </a:r>
            <a:endParaRPr b="0" lang="fr-FR" sz="2200" spc="-1" strike="noStrike"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499320" y="306720"/>
            <a:ext cx="1005804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 – Présentation des diagrammes E-pH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" descr=""/>
          <p:cNvPicPr/>
          <p:nvPr/>
        </p:nvPicPr>
        <p:blipFill>
          <a:blip r:embed="rId1"/>
          <a:stretch/>
        </p:blipFill>
        <p:spPr>
          <a:xfrm>
            <a:off x="2342160" y="1055880"/>
            <a:ext cx="6729840" cy="4992120"/>
          </a:xfrm>
          <a:prstGeom prst="rect">
            <a:avLst/>
          </a:prstGeom>
          <a:ln>
            <a:noFill/>
          </a:ln>
        </p:spPr>
      </p:pic>
      <p:sp>
        <p:nvSpPr>
          <p:cNvPr id="188" name="TextShape 1"/>
          <p:cNvSpPr txBox="1"/>
          <p:nvPr/>
        </p:nvSpPr>
        <p:spPr>
          <a:xfrm>
            <a:off x="360000" y="162360"/>
            <a:ext cx="1005804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 – 2) Diagramme de l’eau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88000" y="864000"/>
            <a:ext cx="10058040" cy="60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Le cuivre dans l’eau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0" name="" descr=""/>
          <p:cNvPicPr/>
          <p:nvPr/>
        </p:nvPicPr>
        <p:blipFill>
          <a:blip r:embed="rId1"/>
          <a:stretch/>
        </p:blipFill>
        <p:spPr>
          <a:xfrm>
            <a:off x="19800" y="1800000"/>
            <a:ext cx="6172200" cy="2324880"/>
          </a:xfrm>
          <a:prstGeom prst="rect">
            <a:avLst/>
          </a:prstGeom>
          <a:ln>
            <a:noFill/>
          </a:ln>
        </p:spPr>
      </p:pic>
      <p:pic>
        <p:nvPicPr>
          <p:cNvPr id="191" name="" descr=""/>
          <p:cNvPicPr/>
          <p:nvPr/>
        </p:nvPicPr>
        <p:blipFill>
          <a:blip r:embed="rId2"/>
          <a:stretch/>
        </p:blipFill>
        <p:spPr>
          <a:xfrm>
            <a:off x="5798880" y="648000"/>
            <a:ext cx="6311880" cy="4968000"/>
          </a:xfrm>
          <a:prstGeom prst="rect">
            <a:avLst/>
          </a:prstGeom>
          <a:ln>
            <a:noFill/>
          </a:ln>
        </p:spPr>
      </p:pic>
      <p:sp>
        <p:nvSpPr>
          <p:cNvPr id="192" name="TextShape 2"/>
          <p:cNvSpPr txBox="1"/>
          <p:nvPr/>
        </p:nvSpPr>
        <p:spPr>
          <a:xfrm>
            <a:off x="355320" y="162720"/>
            <a:ext cx="1005804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 – 2) Diagramme de l’eau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" descr=""/>
          <p:cNvPicPr/>
          <p:nvPr/>
        </p:nvPicPr>
        <p:blipFill>
          <a:blip r:embed="rId1"/>
          <a:stretch/>
        </p:blipFill>
        <p:spPr>
          <a:xfrm>
            <a:off x="1008000" y="1368000"/>
            <a:ext cx="9944280" cy="4913640"/>
          </a:xfrm>
          <a:prstGeom prst="rect">
            <a:avLst/>
          </a:prstGeom>
          <a:ln>
            <a:noFill/>
          </a:ln>
        </p:spPr>
      </p:pic>
      <p:sp>
        <p:nvSpPr>
          <p:cNvPr id="194" name="TextShape 1"/>
          <p:cNvSpPr txBox="1"/>
          <p:nvPr/>
        </p:nvSpPr>
        <p:spPr>
          <a:xfrm>
            <a:off x="345960" y="163440"/>
            <a:ext cx="1005804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II – Diagramme E-pH du fer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" descr=""/>
          <p:cNvPicPr/>
          <p:nvPr/>
        </p:nvPicPr>
        <p:blipFill>
          <a:blip r:embed="rId1"/>
          <a:stretch/>
        </p:blipFill>
        <p:spPr>
          <a:xfrm>
            <a:off x="5184000" y="648000"/>
            <a:ext cx="6120720" cy="5616000"/>
          </a:xfrm>
          <a:prstGeom prst="rect">
            <a:avLst/>
          </a:prstGeom>
          <a:ln>
            <a:noFill/>
          </a:ln>
        </p:spPr>
      </p:pic>
      <p:sp>
        <p:nvSpPr>
          <p:cNvPr id="196" name="TextShape 1"/>
          <p:cNvSpPr txBox="1"/>
          <p:nvPr/>
        </p:nvSpPr>
        <p:spPr>
          <a:xfrm>
            <a:off x="936000" y="4320000"/>
            <a:ext cx="5544000" cy="111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20 mL solution chlorure de fer(III) à 0,1 mol/L 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+ 20 mL solution de sel de Morh (fer(II)) à 0,1 mol/L + 5 mL d’acide sulfurique à 1mol/L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345960" y="163440"/>
            <a:ext cx="1005804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II – Diagramme E-pH du fer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864000" y="4320000"/>
            <a:ext cx="5472000" cy="111420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Line 4"/>
          <p:cNvSpPr/>
          <p:nvPr/>
        </p:nvSpPr>
        <p:spPr>
          <a:xfrm>
            <a:off x="6192000" y="5112000"/>
            <a:ext cx="1944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1097280" y="758880"/>
            <a:ext cx="9414720" cy="969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br/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1" name="" descr=""/>
          <p:cNvPicPr/>
          <p:nvPr/>
        </p:nvPicPr>
        <p:blipFill>
          <a:blip r:embed="rId1"/>
          <a:stretch/>
        </p:blipFill>
        <p:spPr>
          <a:xfrm>
            <a:off x="3571920" y="936000"/>
            <a:ext cx="5356080" cy="5544000"/>
          </a:xfrm>
          <a:prstGeom prst="rect">
            <a:avLst/>
          </a:prstGeom>
          <a:ln>
            <a:noFill/>
          </a:ln>
        </p:spPr>
      </p:pic>
      <p:sp>
        <p:nvSpPr>
          <p:cNvPr id="202" name="TextShape 2"/>
          <p:cNvSpPr txBox="1"/>
          <p:nvPr/>
        </p:nvSpPr>
        <p:spPr>
          <a:xfrm>
            <a:off x="345960" y="163440"/>
            <a:ext cx="1005804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II – Diagramme E-pH du fer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" descr=""/>
          <p:cNvPicPr/>
          <p:nvPr/>
        </p:nvPicPr>
        <p:blipFill>
          <a:blip r:embed="rId1"/>
          <a:stretch/>
        </p:blipFill>
        <p:spPr>
          <a:xfrm>
            <a:off x="504000" y="906480"/>
            <a:ext cx="4464000" cy="5930640"/>
          </a:xfrm>
          <a:prstGeom prst="rect">
            <a:avLst/>
          </a:prstGeom>
          <a:ln>
            <a:noFill/>
          </a:ln>
        </p:spPr>
      </p:pic>
      <p:sp>
        <p:nvSpPr>
          <p:cNvPr id="204" name="TextShape 1"/>
          <p:cNvSpPr txBox="1"/>
          <p:nvPr/>
        </p:nvSpPr>
        <p:spPr>
          <a:xfrm>
            <a:off x="6048000" y="2693880"/>
            <a:ext cx="4824000" cy="1626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La production du métal à partir du minerais représente 70 % de la production, 30 % provenant du recyclage.</a:t>
            </a:r>
            <a:endParaRPr b="0" lang="fr-FR" sz="1800" spc="-1" strike="noStrike">
              <a:latin typeface="Arial"/>
            </a:endParaRPr>
          </a:p>
          <a:p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La production de zinc peut dépasser 3 tonnes par jour.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341280" y="163800"/>
            <a:ext cx="5130720" cy="84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III – Hydrométallurgie du zinc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1038</TotalTime>
  <Application>LibreOffice/6.3.4.2$Linux_X86_64 LibreOffice_project/60da17e045e08f1793c57c00ba83cdfce946d0aa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2019-04-06T14:18:31Z</dcterms:created>
  <dc:creator>Hugo Roussille</dc:creator>
  <dc:description/>
  <dc:language>en-US</dc:language>
  <cp:lastModifiedBy/>
  <dcterms:modified xsi:type="dcterms:W3CDTF">2020-05-25T16:25:51Z</dcterms:modified>
  <cp:revision>65</cp:revision>
  <dc:subject/>
  <dc:title>Chimie durable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