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9be50de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89be50de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9be50def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9be50def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9be50def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9be50def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9be50def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9be50def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9be50def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9be50def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9be50def4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9be50def4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9be50def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9be50def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89be50def4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89be50def4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/>
              <a:t>LC22 - Evolution et équilibre chimique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Evolution de l’enthalpie libre en fonction de ξ</a:t>
            </a:r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2150" y="1070100"/>
            <a:ext cx="4709875" cy="394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5"/>
          <p:cNvPicPr preferRelativeResize="0"/>
          <p:nvPr/>
        </p:nvPicPr>
        <p:blipFill rotWithShape="1">
          <a:blip r:embed="rId3">
            <a:alphaModFix/>
          </a:blip>
          <a:srcRect b="19168" l="21007" r="9591" t="56960"/>
          <a:stretch/>
        </p:blipFill>
        <p:spPr>
          <a:xfrm>
            <a:off x="96175" y="1842475"/>
            <a:ext cx="8915250" cy="171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/>
              <a:t>Expressions de l’activité</a:t>
            </a:r>
            <a:endParaRPr u="sng"/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-Système homogène gazeux : a</a:t>
            </a:r>
            <a:r>
              <a:rPr baseline="-25000" lang="fr"/>
              <a:t>i</a:t>
            </a:r>
            <a:r>
              <a:rPr lang="fr"/>
              <a:t>=P</a:t>
            </a:r>
            <a:r>
              <a:rPr baseline="-25000" lang="fr"/>
              <a:t>i</a:t>
            </a:r>
            <a:r>
              <a:rPr lang="fr"/>
              <a:t>/</a:t>
            </a:r>
            <a:r>
              <a:rPr lang="fr"/>
              <a:t>P°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-Système aqueuses diluées : a</a:t>
            </a:r>
            <a:r>
              <a:rPr baseline="-25000" lang="fr"/>
              <a:t>i</a:t>
            </a:r>
            <a:r>
              <a:rPr lang="fr"/>
              <a:t>=C</a:t>
            </a:r>
            <a:r>
              <a:rPr baseline="-25000" lang="fr"/>
              <a:t>i</a:t>
            </a:r>
            <a:r>
              <a:rPr lang="fr"/>
              <a:t>/C°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fr"/>
              <a:t>-Solide : a=1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fr"/>
              <a:t>-Solvant : a=1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2731725" y="43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/>
              <a:t>2 NO</a:t>
            </a:r>
            <a:r>
              <a:rPr baseline="-25000" lang="fr"/>
              <a:t>2</a:t>
            </a:r>
            <a:r>
              <a:rPr lang="fr"/>
              <a:t> (g) ⇋N</a:t>
            </a:r>
            <a:r>
              <a:rPr baseline="-25000" lang="fr"/>
              <a:t>2</a:t>
            </a:r>
            <a:r>
              <a:rPr lang="fr"/>
              <a:t>O</a:t>
            </a:r>
            <a:r>
              <a:rPr baseline="-25000" lang="fr"/>
              <a:t>4</a:t>
            </a:r>
            <a:r>
              <a:rPr lang="fr"/>
              <a:t> (g)</a:t>
            </a:r>
            <a:endParaRPr/>
          </a:p>
        </p:txBody>
      </p:sp>
      <p:sp>
        <p:nvSpPr>
          <p:cNvPr id="77" name="Google Shape;77;p17"/>
          <p:cNvSpPr txBox="1"/>
          <p:nvPr>
            <p:ph idx="1" type="body"/>
          </p:nvPr>
        </p:nvSpPr>
        <p:spPr>
          <a:xfrm>
            <a:off x="578125" y="12708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/>
              <a:t>NO</a:t>
            </a:r>
            <a:r>
              <a:rPr baseline="-25000" lang="fr"/>
              <a:t>2</a:t>
            </a:r>
            <a:r>
              <a:rPr lang="fr"/>
              <a:t> gaz roux</a:t>
            </a:r>
            <a:endParaRPr/>
          </a:p>
        </p:txBody>
      </p:sp>
      <p:pic>
        <p:nvPicPr>
          <p:cNvPr id="78" name="Google Shape;7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5400" y="1778325"/>
            <a:ext cx="1890925" cy="257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Influence de la température</a:t>
            </a:r>
            <a:endParaRPr/>
          </a:p>
        </p:txBody>
      </p:sp>
      <p:pic>
        <p:nvPicPr>
          <p:cNvPr id="84" name="Google Shape;84;p18"/>
          <p:cNvPicPr preferRelativeResize="0"/>
          <p:nvPr/>
        </p:nvPicPr>
        <p:blipFill rotWithShape="1">
          <a:blip r:embed="rId3">
            <a:alphaModFix/>
          </a:blip>
          <a:srcRect b="5538" l="0" r="10031" t="27652"/>
          <a:stretch/>
        </p:blipFill>
        <p:spPr>
          <a:xfrm>
            <a:off x="155425" y="1165725"/>
            <a:ext cx="8325800" cy="348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Influence de la pression</a:t>
            </a:r>
            <a:endParaRPr/>
          </a:p>
        </p:txBody>
      </p:sp>
      <p:pic>
        <p:nvPicPr>
          <p:cNvPr id="90" name="Google Shape;90;p19"/>
          <p:cNvPicPr preferRelativeResize="0"/>
          <p:nvPr/>
        </p:nvPicPr>
        <p:blipFill rotWithShape="1">
          <a:blip r:embed="rId3">
            <a:alphaModFix/>
          </a:blip>
          <a:srcRect b="1676" l="137" r="1611" t="37577"/>
          <a:stretch/>
        </p:blipFill>
        <p:spPr>
          <a:xfrm>
            <a:off x="250950" y="1179550"/>
            <a:ext cx="8782750" cy="3053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Influence d’un constituant</a:t>
            </a:r>
            <a:endParaRPr/>
          </a:p>
        </p:txBody>
      </p:sp>
      <p:sp>
        <p:nvSpPr>
          <p:cNvPr id="96" name="Google Shape;96;p20"/>
          <p:cNvSpPr txBox="1"/>
          <p:nvPr>
            <p:ph idx="1" type="body"/>
          </p:nvPr>
        </p:nvSpPr>
        <p:spPr>
          <a:xfrm>
            <a:off x="274700" y="15669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r"/>
              <a:t>Estérification : </a:t>
            </a:r>
            <a:endParaRPr/>
          </a:p>
        </p:txBody>
      </p:sp>
      <p:pic>
        <p:nvPicPr>
          <p:cNvPr id="97" name="Google Shape;9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3500" y="2326275"/>
            <a:ext cx="6697613" cy="63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Appareil Dean-Stark</a:t>
            </a:r>
            <a:endParaRPr/>
          </a:p>
        </p:txBody>
      </p:sp>
      <p:sp>
        <p:nvSpPr>
          <p:cNvPr id="103" name="Google Shape;10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41409" y="-44400"/>
            <a:ext cx="374713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