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PT Sans Narrow"/>
      <p:regular r:id="rId24"/>
      <p:bold r:id="rId25"/>
    </p:embeddedFont>
    <p:embeddedFont>
      <p:font typeface="Open Sans Light"/>
      <p:regular r:id="rId26"/>
      <p:bold r:id="rId27"/>
      <p:italic r:id="rId28"/>
      <p:boldItalic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TSansNarrow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Light-regular.fntdata"/><Relationship Id="rId25" Type="http://schemas.openxmlformats.org/officeDocument/2006/relationships/font" Target="fonts/PTSansNarrow-bold.fntdata"/><Relationship Id="rId28" Type="http://schemas.openxmlformats.org/officeDocument/2006/relationships/font" Target="fonts/OpenSansLight-italic.fntdata"/><Relationship Id="rId27" Type="http://schemas.openxmlformats.org/officeDocument/2006/relationships/font" Target="fonts/OpenSans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6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32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70397985f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70397985f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70397985f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70397985f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70397985f_2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70397985f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70397985f_2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70397985f_2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70397985f_2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70397985f_2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063b7b36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063b7b36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063b7b36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063b7b36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063b7b36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063b7b36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063b7b36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063b7b36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70397985f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70397985f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70397985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70397985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70397985f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70397985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70397985f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70397985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70397985f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70397985f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70397985f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70397985f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70397985f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70397985f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70397985f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70397985f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Relationship Id="rId4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LC 17 : Solides cristallins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Niveau : MPSI</a:t>
            </a:r>
            <a:endParaRPr/>
          </a:p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I.1.c) Coordinence</a:t>
            </a:r>
            <a:endParaRPr/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10075"/>
            <a:ext cx="3501075" cy="271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/>
          <p:nvPr/>
        </p:nvSpPr>
        <p:spPr>
          <a:xfrm>
            <a:off x="5100650" y="2297950"/>
            <a:ext cx="3396900" cy="11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Open Sans"/>
                <a:ea typeface="Open Sans"/>
                <a:cs typeface="Open Sans"/>
                <a:sym typeface="Open Sans"/>
              </a:rPr>
              <a:t>Coordinence :</a:t>
            </a:r>
            <a:r>
              <a:rPr lang="fr">
                <a:latin typeface="Open Sans"/>
                <a:ea typeface="Open Sans"/>
                <a:cs typeface="Open Sans"/>
                <a:sym typeface="Open Sans"/>
              </a:rPr>
              <a:t> nombre de plus proches voisins pour un noeud.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Pour un CFC, on trouve 12.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I.1.d) Compacité</a:t>
            </a:r>
            <a:endParaRPr/>
          </a:p>
        </p:txBody>
      </p:sp>
      <p:sp>
        <p:nvSpPr>
          <p:cNvPr id="147" name="Google Shape;14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875" y="1776275"/>
            <a:ext cx="2488950" cy="177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/>
          <p:nvPr/>
        </p:nvSpPr>
        <p:spPr>
          <a:xfrm>
            <a:off x="182800" y="3943225"/>
            <a:ext cx="34611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CFC avec le modèle des sphères dures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0" name="Google Shape;150;p23"/>
          <p:cNvCxnSpPr/>
          <p:nvPr/>
        </p:nvCxnSpPr>
        <p:spPr>
          <a:xfrm flipH="1" rot="10800000">
            <a:off x="3696900" y="2764550"/>
            <a:ext cx="1392900" cy="10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1" name="Google Shape;15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8875" y="1599538"/>
            <a:ext cx="2533650" cy="21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 txBox="1"/>
          <p:nvPr/>
        </p:nvSpPr>
        <p:spPr>
          <a:xfrm>
            <a:off x="6101600" y="3943225"/>
            <a:ext cx="158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Vue d’en face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I.1.e) Sites interstitiels</a:t>
            </a:r>
            <a:endParaRPr/>
          </a:p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59" name="Google Shape;159;p24"/>
          <p:cNvSpPr txBox="1"/>
          <p:nvPr/>
        </p:nvSpPr>
        <p:spPr>
          <a:xfrm>
            <a:off x="865025" y="3943225"/>
            <a:ext cx="17568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Sites octaédriques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0" name="Google Shape;160;p24"/>
          <p:cNvCxnSpPr/>
          <p:nvPr/>
        </p:nvCxnSpPr>
        <p:spPr>
          <a:xfrm flipH="1" rot="10800000">
            <a:off x="3696900" y="2764550"/>
            <a:ext cx="1392900" cy="10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1" name="Google Shape;161;p24"/>
          <p:cNvSpPr txBox="1"/>
          <p:nvPr/>
        </p:nvSpPr>
        <p:spPr>
          <a:xfrm>
            <a:off x="6101600" y="3943225"/>
            <a:ext cx="158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Vue en coupe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2" name="Google Shape;1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00" y="1379825"/>
            <a:ext cx="2604816" cy="24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4463" y="1251250"/>
            <a:ext cx="2922473" cy="24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I.1.e) Sites interstitiels</a:t>
            </a:r>
            <a:endParaRPr/>
          </a:p>
        </p:txBody>
      </p:sp>
      <p:sp>
        <p:nvSpPr>
          <p:cNvPr id="169" name="Google Shape;16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70" name="Google Shape;170;p25"/>
          <p:cNvSpPr txBox="1"/>
          <p:nvPr/>
        </p:nvSpPr>
        <p:spPr>
          <a:xfrm>
            <a:off x="865025" y="3943225"/>
            <a:ext cx="17568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Site </a:t>
            </a:r>
            <a:r>
              <a:rPr lang="fr">
                <a:latin typeface="Open Sans"/>
                <a:ea typeface="Open Sans"/>
                <a:cs typeface="Open Sans"/>
                <a:sym typeface="Open Sans"/>
              </a:rPr>
              <a:t>tétraédrique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(en bleu)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1" name="Google Shape;17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300" y="1304825"/>
            <a:ext cx="2454431" cy="24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6656" y="2056125"/>
            <a:ext cx="298132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5"/>
          <p:cNvSpPr txBox="1"/>
          <p:nvPr/>
        </p:nvSpPr>
        <p:spPr>
          <a:xfrm>
            <a:off x="4682700" y="1346575"/>
            <a:ext cx="13929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u="sng">
                <a:latin typeface="Open Sans"/>
                <a:ea typeface="Open Sans"/>
                <a:cs typeface="Open Sans"/>
                <a:sym typeface="Open Sans"/>
              </a:rPr>
              <a:t>Habitabilité :</a:t>
            </a:r>
            <a:endParaRPr sz="1600" u="sng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4682700" y="3283675"/>
            <a:ext cx="2679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Cas du fer : r</a:t>
            </a:r>
            <a:r>
              <a:rPr baseline="-25000" lang="fr"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fr">
                <a:latin typeface="Open Sans"/>
                <a:ea typeface="Open Sans"/>
                <a:cs typeface="Open Sans"/>
                <a:sym typeface="Open Sans"/>
              </a:rPr>
              <a:t> = 29 pm &lt; r</a:t>
            </a:r>
            <a:r>
              <a:rPr baseline="-25000" lang="fr">
                <a:latin typeface="Open Sans"/>
                <a:ea typeface="Open Sans"/>
                <a:cs typeface="Open Sans"/>
                <a:sym typeface="Open Sans"/>
              </a:rPr>
              <a:t>o</a:t>
            </a:r>
            <a:endParaRPr baseline="-25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80" name="Google Shape;180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I.2) Limites du modèle</a:t>
            </a:r>
            <a:endParaRPr/>
          </a:p>
        </p:txBody>
      </p:sp>
      <p:sp>
        <p:nvSpPr>
          <p:cNvPr id="181" name="Google Shape;181;p26"/>
          <p:cNvSpPr txBox="1"/>
          <p:nvPr/>
        </p:nvSpPr>
        <p:spPr>
          <a:xfrm>
            <a:off x="2399400" y="1504350"/>
            <a:ext cx="4345200" cy="19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Cristaux de taille finie → Effets de bords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Existence de différents défauts ponctuels 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Lacunes (manque un atome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Atomes pas à la bonne place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Impuretés (exemple du rubis et du saphir).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2" name="Google Shape;18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275" y="3232875"/>
            <a:ext cx="1821650" cy="12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6"/>
          <p:cNvPicPr preferRelativeResize="0"/>
          <p:nvPr/>
        </p:nvPicPr>
        <p:blipFill rotWithShape="1">
          <a:blip r:embed="rId4">
            <a:alphaModFix/>
          </a:blip>
          <a:srcRect b="21894" l="25423" r="24785" t="22969"/>
          <a:stretch/>
        </p:blipFill>
        <p:spPr>
          <a:xfrm>
            <a:off x="6000750" y="3065150"/>
            <a:ext cx="1416850" cy="156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 txBox="1"/>
          <p:nvPr/>
        </p:nvSpPr>
        <p:spPr>
          <a:xfrm>
            <a:off x="1791950" y="4466375"/>
            <a:ext cx="714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Rubis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26"/>
          <p:cNvSpPr txBox="1"/>
          <p:nvPr/>
        </p:nvSpPr>
        <p:spPr>
          <a:xfrm>
            <a:off x="6268625" y="4466375"/>
            <a:ext cx="8811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Saphir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</a:t>
            </a:r>
            <a:r>
              <a:rPr lang="fr"/>
              <a:t>.1) Types de cristaux</a:t>
            </a:r>
            <a:endParaRPr/>
          </a:p>
        </p:txBody>
      </p:sp>
      <p:sp>
        <p:nvSpPr>
          <p:cNvPr id="191" name="Google Shape;19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92" name="Google Shape;19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5438" y="1152425"/>
            <a:ext cx="5493131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II.2) Cristaux métalliques : les alliages</a:t>
            </a:r>
            <a:endParaRPr/>
          </a:p>
        </p:txBody>
      </p:sp>
      <p:sp>
        <p:nvSpPr>
          <p:cNvPr id="198" name="Google Shape;19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99" name="Google Shape;19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875" y="1583488"/>
            <a:ext cx="4155522" cy="12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2375" y="3281475"/>
            <a:ext cx="5619261" cy="154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8"/>
          <p:cNvSpPr txBox="1"/>
          <p:nvPr/>
        </p:nvSpPr>
        <p:spPr>
          <a:xfrm>
            <a:off x="5029200" y="1912050"/>
            <a:ext cx="24600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À droite, insertion,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À gauche, </a:t>
            </a:r>
            <a:r>
              <a:rPr lang="fr">
                <a:latin typeface="Open Sans"/>
                <a:ea typeface="Open Sans"/>
                <a:cs typeface="Open Sans"/>
                <a:sym typeface="Open Sans"/>
              </a:rPr>
              <a:t>substitution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Conclusion</a:t>
            </a:r>
            <a:endParaRPr/>
          </a:p>
        </p:txBody>
      </p:sp>
      <p:sp>
        <p:nvSpPr>
          <p:cNvPr id="207" name="Google Shape;20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08" name="Google Shape;20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8475" y="1152425"/>
            <a:ext cx="3810000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Bonus : Calcul de r</a:t>
            </a:r>
            <a:r>
              <a:rPr baseline="-25000" lang="fr"/>
              <a:t>t</a:t>
            </a:r>
            <a:r>
              <a:rPr lang="fr"/>
              <a:t> (sites tétraédriques).</a:t>
            </a:r>
            <a:endParaRPr/>
          </a:p>
        </p:txBody>
      </p:sp>
      <p:sp>
        <p:nvSpPr>
          <p:cNvPr id="214" name="Google Shape;21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15" name="Google Shape;21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850" y="1638200"/>
            <a:ext cx="2996875" cy="2517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30"/>
          <p:cNvCxnSpPr/>
          <p:nvPr/>
        </p:nvCxnSpPr>
        <p:spPr>
          <a:xfrm flipH="1" rot="10800000">
            <a:off x="4042200" y="3059825"/>
            <a:ext cx="1059600" cy="12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17" name="Google Shape;21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0875" y="1789475"/>
            <a:ext cx="3409950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Pré-requis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311700" y="1952125"/>
            <a:ext cx="8520600" cy="18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Etats physiques de la matière :  (gaz, liquide, solide cristallin, solide amorphe et solide semicristallin)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Nature des liaisons chimiques (covalente, ionique,…), interactions intermoléculaires (Van der Waals, liaison hydrogène)</a:t>
            </a:r>
            <a:endParaRPr/>
          </a:p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Plan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311700" y="11901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u="sng"/>
              <a:t>I- Modèle du Cristal Parfait avec l’exemple du Cubique Faces Centrées</a:t>
            </a:r>
            <a:endParaRPr sz="1700" u="sng"/>
          </a:p>
          <a:p>
            <a:pPr indent="-33655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700"/>
              <a:buAutoNum type="arabicParenR"/>
            </a:pPr>
            <a:r>
              <a:rPr lang="fr" sz="1700"/>
              <a:t>Description</a:t>
            </a:r>
            <a:endParaRPr sz="1700"/>
          </a:p>
          <a:p>
            <a:pPr indent="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700"/>
              <a:t>a) Maille élémentaire       b) Nombre de motifs et masse volumique                   c) Coordinence                  d) Compacité              e) Sites interstitiels.</a:t>
            </a:r>
            <a:endParaRPr sz="1700"/>
          </a:p>
          <a:p>
            <a:pPr indent="-33655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700"/>
              <a:buAutoNum type="arabicParenR"/>
            </a:pPr>
            <a:r>
              <a:rPr lang="fr" sz="1700"/>
              <a:t>Limites du modèle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700" u="sng"/>
              <a:t>II - Les différents types de cristaux</a:t>
            </a:r>
            <a:endParaRPr sz="1700" u="sng"/>
          </a:p>
          <a:p>
            <a:pPr indent="-3365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AutoNum type="arabicParenR"/>
            </a:pPr>
            <a:r>
              <a:rPr lang="fr" sz="1700"/>
              <a:t>Différents types de cristaux</a:t>
            </a:r>
            <a:endParaRPr sz="1700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arenR"/>
            </a:pPr>
            <a:r>
              <a:rPr lang="fr" sz="1700"/>
              <a:t>Cristaux métalliques : les alliages</a:t>
            </a:r>
            <a:endParaRPr sz="1700"/>
          </a:p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Introduction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4325" y="1592577"/>
            <a:ext cx="2215725" cy="195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2725" y="1592575"/>
            <a:ext cx="3067050" cy="22383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AutoNum type="romanUcPeriod"/>
            </a:pPr>
            <a:r>
              <a:rPr lang="fr"/>
              <a:t>Modèle du cristal parfait</a:t>
            </a: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1838275" y="1777875"/>
            <a:ext cx="47841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 u="sng">
                <a:latin typeface="Open Sans"/>
                <a:ea typeface="Open Sans"/>
                <a:cs typeface="Open Sans"/>
                <a:sym typeface="Open Sans"/>
              </a:rPr>
              <a:t>Hypothèses :</a:t>
            </a:r>
            <a:endParaRPr sz="2100" u="sng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fr" sz="1800">
                <a:latin typeface="Open Sans"/>
                <a:ea typeface="Open Sans"/>
                <a:cs typeface="Open Sans"/>
                <a:sym typeface="Open Sans"/>
              </a:rPr>
              <a:t>Cristaux infinis : pas d’effets de bords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fr" sz="1800">
                <a:latin typeface="Open Sans"/>
                <a:ea typeface="Open Sans"/>
                <a:cs typeface="Open Sans"/>
                <a:sym typeface="Open Sans"/>
              </a:rPr>
              <a:t>Pas de défauts (périodicité parfaite).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I.1.a) Description</a:t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00" y="1547700"/>
            <a:ext cx="2291597" cy="21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5289" y="1547700"/>
            <a:ext cx="1752087" cy="21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0" y="3932600"/>
            <a:ext cx="50256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2 réseaux de Bravais : Cubique simple et tétragonal centré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5250675" y="2378850"/>
            <a:ext cx="5679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sz="4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6268650" y="2571750"/>
            <a:ext cx="2014500" cy="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Open Sans"/>
                <a:ea typeface="Open Sans"/>
                <a:cs typeface="Open Sans"/>
                <a:sym typeface="Open Sans"/>
              </a:rPr>
              <a:t>Motif = 1 ou plusieurs atomes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I.1.a) Description</a:t>
            </a: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4200" y="1152425"/>
            <a:ext cx="2609000" cy="3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311700" y="1851750"/>
            <a:ext cx="4596000" cy="15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Open Sans"/>
                <a:ea typeface="Open Sans"/>
                <a:cs typeface="Open Sans"/>
                <a:sym typeface="Open Sans"/>
              </a:rPr>
              <a:t>Maille</a:t>
            </a:r>
            <a:r>
              <a:rPr lang="fr">
                <a:latin typeface="Open Sans"/>
                <a:ea typeface="Open Sans"/>
                <a:cs typeface="Open Sans"/>
                <a:sym typeface="Open Sans"/>
              </a:rPr>
              <a:t> = volume fini de l'espace par translation duquel le motif cristallin peut être reproduit à l'infini.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Elle est élémentaire si elle contient un seul noeud du réseau (plus petite maille possible).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Exemple avec le cubique simple 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I.1.b) Nombres de motifs et masse volumique</a:t>
            </a:r>
            <a:endParaRPr/>
          </a:p>
        </p:txBody>
      </p:sp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 b="2676" l="0" r="0" t="0"/>
          <a:stretch/>
        </p:blipFill>
        <p:spPr>
          <a:xfrm>
            <a:off x="466463" y="1673950"/>
            <a:ext cx="3005675" cy="274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3373775" y="1854125"/>
            <a:ext cx="61722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— Un élément au sommet appartient à 8 mailles : compte pour 1/8 .</a:t>
            </a:r>
            <a:endParaRPr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— Un élément sur une arête compte pour 1/4.</a:t>
            </a:r>
            <a:endParaRPr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— Un </a:t>
            </a:r>
            <a:r>
              <a:rPr lang="fr"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élément</a:t>
            </a:r>
            <a:r>
              <a:rPr lang="fr"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 sur une face compte pour 1/2 (jaune).</a:t>
            </a:r>
            <a:endParaRPr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— Enfin, un élément intérieur à la maille compte pour 1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I.1.b) Nombres de motifs et masse volumique</a:t>
            </a:r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075" y="1673262"/>
            <a:ext cx="2446225" cy="18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1560325" y="3804050"/>
            <a:ext cx="15537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Maille du CFC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4918450" y="2001800"/>
            <a:ext cx="3214800" cy="18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u="sng">
                <a:latin typeface="Open Sans"/>
                <a:ea typeface="Open Sans"/>
                <a:cs typeface="Open Sans"/>
                <a:sym typeface="Open Sans"/>
              </a:rPr>
              <a:t>Données pour le fer gamma :</a:t>
            </a:r>
            <a:endParaRPr sz="1600" u="sng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a = 364,8 pm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M(Fe) = 55,9.10</a:t>
            </a:r>
            <a:r>
              <a:rPr baseline="30000" lang="fr">
                <a:latin typeface="Open Sans"/>
                <a:ea typeface="Open Sans"/>
                <a:cs typeface="Open Sans"/>
                <a:sym typeface="Open Sans"/>
              </a:rPr>
              <a:t>-3</a:t>
            </a:r>
            <a:r>
              <a:rPr lang="fr">
                <a:latin typeface="Open Sans"/>
                <a:ea typeface="Open Sans"/>
                <a:cs typeface="Open Sans"/>
                <a:sym typeface="Open Sans"/>
              </a:rPr>
              <a:t> kg/mol </a:t>
            </a:r>
            <a:endParaRPr>
              <a:highlight>
                <a:srgbClr val="E4E8EE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