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FB8BBF4-4FBC-478D-A2FC-9BB3E80937F6}">
  <a:tblStyle styleId="{9FB8BBF4-4FBC-478D-A2FC-9BB3E80937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5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4.xml"/><Relationship Id="rId21" Type="http://schemas.openxmlformats.org/officeDocument/2006/relationships/font" Target="fonts/SourceSans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aleway-regular.fntdata"/><Relationship Id="rId14" Type="http://schemas.openxmlformats.org/officeDocument/2006/relationships/slide" Target="slides/slide8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SansPr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83297d66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83297d66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3297d66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3297d66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83297d66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83297d66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83297d66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83297d66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83297d66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83297d66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83297d66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83297d66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3297d66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83297d66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LC13 - Acides et Bases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 est le pH des produits quotidiens?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lessive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shamp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coca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jsu de cirton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150" y="1603000"/>
            <a:ext cx="2650699" cy="26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25" y="1662287"/>
            <a:ext cx="2650699" cy="26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972" y="1472945"/>
            <a:ext cx="2650700" cy="302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4447" y="1345987"/>
            <a:ext cx="2018022" cy="30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85025" y="1094125"/>
            <a:ext cx="82341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Lessive				Shampoing					Coca-Cola			Jus de citron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Quel est le pH des produits quotidiens?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lessive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shamp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coca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jsu de cirton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150" y="1603000"/>
            <a:ext cx="2650699" cy="26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25" y="1662287"/>
            <a:ext cx="2650699" cy="26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972" y="1472945"/>
            <a:ext cx="2650700" cy="302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4447" y="1345987"/>
            <a:ext cx="2018022" cy="30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85025" y="1094125"/>
            <a:ext cx="82341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Lessive				Shampoing					Coca-Cola			Jus de citron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54225" y="4432875"/>
            <a:ext cx="1195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pH=10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2958275" y="4502225"/>
            <a:ext cx="1195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pH=7,5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429575" y="4502225"/>
            <a:ext cx="1195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pH=2,5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636800" y="4502225"/>
            <a:ext cx="1195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pH=1,8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on mesure le pH?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photo ph-mètre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indicateur coloré papier pH BBT, jus de chou rouge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" y="1172250"/>
            <a:ext cx="3278626" cy="32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875" y="1287825"/>
            <a:ext cx="2690425" cy="2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812125" y="4554700"/>
            <a:ext cx="28989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pH-mètre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620750" y="4455450"/>
            <a:ext cx="2504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papier pH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65188" r="2661" t="11567"/>
          <a:stretch/>
        </p:blipFill>
        <p:spPr>
          <a:xfrm>
            <a:off x="1500200" y="1056075"/>
            <a:ext cx="2105773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65188" r="2661" t="11567"/>
          <a:stretch/>
        </p:blipFill>
        <p:spPr>
          <a:xfrm>
            <a:off x="5284625" y="1056075"/>
            <a:ext cx="2144099" cy="34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106150" y="3101900"/>
            <a:ext cx="17823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Acide chlorhydrique à 10</a:t>
            </a:r>
            <a:r>
              <a:rPr baseline="30000" lang="fr">
                <a:latin typeface="Source Sans Pro"/>
                <a:ea typeface="Source Sans Pro"/>
                <a:cs typeface="Source Sans Pro"/>
                <a:sym typeface="Source Sans Pro"/>
              </a:rPr>
              <a:t>-2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 mol/L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2000" y="2972300"/>
            <a:ext cx="17823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Acide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éthanoïque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 à 10</a:t>
            </a:r>
            <a:r>
              <a:rPr baseline="30000" lang="fr">
                <a:latin typeface="Source Sans Pro"/>
                <a:ea typeface="Source Sans Pro"/>
                <a:cs typeface="Source Sans Pro"/>
                <a:sym typeface="Source Sans Pro"/>
              </a:rPr>
              <a:t>-2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 mol/L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2154400" y="1319725"/>
            <a:ext cx="507600" cy="20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5905000" y="1319725"/>
            <a:ext cx="507600" cy="20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143125" y="1274600"/>
            <a:ext cx="507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3,5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023300" y="1297100"/>
            <a:ext cx="507600" cy="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259425" y="304550"/>
            <a:ext cx="68016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>
                <a:latin typeface="Source Sans Pro"/>
                <a:ea typeface="Source Sans Pro"/>
                <a:cs typeface="Source Sans Pro"/>
                <a:sym typeface="Source Sans Pro"/>
              </a:rPr>
              <a:t>Expérience:</a:t>
            </a:r>
            <a:endParaRPr b="1" sz="1600" u="sng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Solution n°1</a:t>
            </a:r>
            <a:endParaRPr/>
          </a:p>
        </p:txBody>
      </p:sp>
      <p:graphicFrame>
        <p:nvGraphicFramePr>
          <p:cNvPr id="113" name="Google Shape;113;p18"/>
          <p:cNvGraphicFramePr/>
          <p:nvPr/>
        </p:nvGraphicFramePr>
        <p:xfrm>
          <a:off x="808175" y="236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{9FB8BBF4-4FBC-478D-A2FC-9BB3E80937F6}</a:tableStyleId>
              </a:tblPr>
              <a:tblGrid>
                <a:gridCol w="1447800"/>
                <a:gridCol w="1815175"/>
                <a:gridCol w="1080425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Ei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baseline="-25000" lang="fr" sz="1900">
                          <a:solidFill>
                            <a:schemeClr val="dk2"/>
                          </a:solidFill>
                        </a:rPr>
                        <a:t>0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 = 10</a:t>
                      </a:r>
                      <a:r>
                        <a:rPr baseline="30000" lang="fr" sz="1900">
                          <a:solidFill>
                            <a:schemeClr val="dk2"/>
                          </a:solidFill>
                        </a:rPr>
                        <a:t>−2 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mol/L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solvant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 0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0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Ef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baseline="-25000" lang="fr" sz="1900">
                          <a:solidFill>
                            <a:schemeClr val="dk2"/>
                          </a:solidFill>
                        </a:rPr>
                        <a:t>0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-ξ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solvant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ξ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ξ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4" name="Google Shape;114;p18"/>
          <p:cNvSpPr txBox="1"/>
          <p:nvPr/>
        </p:nvSpPr>
        <p:spPr>
          <a:xfrm>
            <a:off x="2215500" y="1835000"/>
            <a:ext cx="692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2"/>
                </a:solidFill>
              </a:rPr>
              <a:t>  CH</a:t>
            </a:r>
            <a:r>
              <a:rPr baseline="-25000" lang="fr" sz="2000">
                <a:solidFill>
                  <a:schemeClr val="dk2"/>
                </a:solidFill>
              </a:rPr>
              <a:t>3</a:t>
            </a:r>
            <a:r>
              <a:rPr lang="fr" sz="2000">
                <a:solidFill>
                  <a:schemeClr val="dk2"/>
                </a:solidFill>
              </a:rPr>
              <a:t>COOH </a:t>
            </a:r>
            <a:r>
              <a:rPr baseline="-25000" lang="fr" sz="2000">
                <a:solidFill>
                  <a:schemeClr val="dk2"/>
                </a:solidFill>
              </a:rPr>
              <a:t>(aq)</a:t>
            </a:r>
            <a:r>
              <a:rPr lang="fr" sz="2000">
                <a:solidFill>
                  <a:schemeClr val="dk2"/>
                </a:solidFill>
              </a:rPr>
              <a:t> + H</a:t>
            </a:r>
            <a:r>
              <a:rPr baseline="-25000" lang="fr" sz="2000">
                <a:solidFill>
                  <a:schemeClr val="dk2"/>
                </a:solidFill>
              </a:rPr>
              <a:t>2</a:t>
            </a:r>
            <a:r>
              <a:rPr lang="fr" sz="2000">
                <a:solidFill>
                  <a:schemeClr val="dk2"/>
                </a:solidFill>
              </a:rPr>
              <a:t>O</a:t>
            </a:r>
            <a:r>
              <a:rPr baseline="-25000" lang="fr" sz="2000">
                <a:solidFill>
                  <a:schemeClr val="dk2"/>
                </a:solidFill>
              </a:rPr>
              <a:t>(l)</a:t>
            </a:r>
            <a:r>
              <a:rPr lang="fr" sz="2000">
                <a:solidFill>
                  <a:schemeClr val="dk2"/>
                </a:solidFill>
              </a:rPr>
              <a:t>  ↔️ CH</a:t>
            </a:r>
            <a:r>
              <a:rPr baseline="-25000" lang="fr" sz="2000">
                <a:solidFill>
                  <a:schemeClr val="dk2"/>
                </a:solidFill>
              </a:rPr>
              <a:t>3</a:t>
            </a:r>
            <a:r>
              <a:rPr lang="fr" sz="2000">
                <a:solidFill>
                  <a:schemeClr val="dk2"/>
                </a:solidFill>
              </a:rPr>
              <a:t>COO</a:t>
            </a:r>
            <a:r>
              <a:rPr baseline="30000" lang="fr" sz="2000">
                <a:solidFill>
                  <a:schemeClr val="dk2"/>
                </a:solidFill>
              </a:rPr>
              <a:t>−</a:t>
            </a:r>
            <a:r>
              <a:rPr baseline="-25000" lang="fr" sz="2000">
                <a:solidFill>
                  <a:schemeClr val="dk2"/>
                </a:solidFill>
              </a:rPr>
              <a:t> (aq)</a:t>
            </a:r>
            <a:r>
              <a:rPr lang="fr" sz="2000">
                <a:solidFill>
                  <a:schemeClr val="dk2"/>
                </a:solidFill>
              </a:rPr>
              <a:t> + H</a:t>
            </a:r>
            <a:r>
              <a:rPr baseline="-25000" lang="fr" sz="2000">
                <a:solidFill>
                  <a:schemeClr val="dk2"/>
                </a:solidFill>
              </a:rPr>
              <a:t>3</a:t>
            </a:r>
            <a:r>
              <a:rPr lang="fr" sz="2000">
                <a:solidFill>
                  <a:schemeClr val="dk2"/>
                </a:solidFill>
              </a:rPr>
              <a:t>O</a:t>
            </a:r>
            <a:r>
              <a:rPr baseline="30000" lang="fr" sz="2000">
                <a:solidFill>
                  <a:schemeClr val="dk2"/>
                </a:solidFill>
              </a:rPr>
              <a:t>+</a:t>
            </a:r>
            <a:r>
              <a:rPr baseline="-25000" lang="fr" sz="2000">
                <a:solidFill>
                  <a:schemeClr val="dk2"/>
                </a:solidFill>
              </a:rPr>
              <a:t> (aq)</a:t>
            </a:r>
            <a:r>
              <a:rPr lang="fr" sz="2000">
                <a:solidFill>
                  <a:schemeClr val="dk2"/>
                </a:solidFill>
              </a:rPr>
              <a:t> </a:t>
            </a:r>
            <a:endParaRPr sz="2300"/>
          </a:p>
        </p:txBody>
      </p:sp>
      <p:sp>
        <p:nvSpPr>
          <p:cNvPr id="115" name="Google Shape;115;p18"/>
          <p:cNvSpPr txBox="1"/>
          <p:nvPr/>
        </p:nvSpPr>
        <p:spPr>
          <a:xfrm>
            <a:off x="404975" y="3818250"/>
            <a:ext cx="8045400" cy="31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</a:rPr>
              <a:t>pH = 3,5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</a:rPr>
              <a:t>[H</a:t>
            </a:r>
            <a:r>
              <a:rPr baseline="-25000" lang="fr" sz="1900">
                <a:solidFill>
                  <a:schemeClr val="dk2"/>
                </a:solidFill>
              </a:rPr>
              <a:t>3</a:t>
            </a:r>
            <a:r>
              <a:rPr lang="fr" sz="1900">
                <a:solidFill>
                  <a:schemeClr val="dk2"/>
                </a:solidFill>
              </a:rPr>
              <a:t>O</a:t>
            </a:r>
            <a:r>
              <a:rPr baseline="30000" lang="fr" sz="1900">
                <a:solidFill>
                  <a:schemeClr val="dk2"/>
                </a:solidFill>
              </a:rPr>
              <a:t>+</a:t>
            </a:r>
            <a:r>
              <a:rPr lang="fr" sz="1900">
                <a:solidFill>
                  <a:schemeClr val="dk2"/>
                </a:solidFill>
              </a:rPr>
              <a:t>]=10</a:t>
            </a:r>
            <a:r>
              <a:rPr baseline="30000" lang="fr" sz="1900">
                <a:solidFill>
                  <a:schemeClr val="dk2"/>
                </a:solidFill>
              </a:rPr>
              <a:t>-pH</a:t>
            </a:r>
            <a:r>
              <a:rPr lang="fr" sz="1900">
                <a:solidFill>
                  <a:schemeClr val="dk2"/>
                </a:solidFill>
              </a:rPr>
              <a:t>= 3,16.10</a:t>
            </a:r>
            <a:r>
              <a:rPr baseline="30000" lang="fr" sz="1900">
                <a:solidFill>
                  <a:schemeClr val="dk2"/>
                </a:solidFill>
              </a:rPr>
              <a:t>-4</a:t>
            </a:r>
            <a:r>
              <a:rPr lang="fr" sz="1900">
                <a:solidFill>
                  <a:schemeClr val="dk2"/>
                </a:solidFill>
              </a:rPr>
              <a:t> &lt;&lt; C</a:t>
            </a:r>
            <a:r>
              <a:rPr baseline="-25000" lang="fr" sz="1900">
                <a:solidFill>
                  <a:schemeClr val="dk2"/>
                </a:solidFill>
              </a:rPr>
              <a:t>o</a:t>
            </a:r>
            <a:r>
              <a:rPr lang="fr" sz="1900">
                <a:solidFill>
                  <a:schemeClr val="dk2"/>
                </a:solidFill>
              </a:rPr>
              <a:t>. → Réaction équilibrée.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Solution n°2</a:t>
            </a:r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808175" y="236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{9FB8BBF4-4FBC-478D-A2FC-9BB3E80937F6}</a:tableStyleId>
              </a:tblPr>
              <a:tblGrid>
                <a:gridCol w="1447800"/>
                <a:gridCol w="1815175"/>
                <a:gridCol w="1080425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Ei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baseline="-25000" lang="fr" sz="1900">
                          <a:solidFill>
                            <a:schemeClr val="dk2"/>
                          </a:solidFill>
                        </a:rPr>
                        <a:t>0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 = 10</a:t>
                      </a:r>
                      <a:r>
                        <a:rPr baseline="30000" lang="fr" sz="1900">
                          <a:solidFill>
                            <a:schemeClr val="dk2"/>
                          </a:solidFill>
                        </a:rPr>
                        <a:t>−2 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mol/L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solvant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 0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0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/>
                        <a:t>Ef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C</a:t>
                      </a:r>
                      <a:r>
                        <a:rPr baseline="-25000" lang="fr" sz="1900">
                          <a:solidFill>
                            <a:schemeClr val="dk2"/>
                          </a:solidFill>
                        </a:rPr>
                        <a:t>0</a:t>
                      </a:r>
                      <a:r>
                        <a:rPr lang="fr" sz="1900">
                          <a:solidFill>
                            <a:schemeClr val="dk2"/>
                          </a:solidFill>
                        </a:rPr>
                        <a:t>-ξ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solvant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ξ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900">
                          <a:solidFill>
                            <a:schemeClr val="dk2"/>
                          </a:solidFill>
                        </a:rPr>
                        <a:t>ξ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2" name="Google Shape;122;p19"/>
          <p:cNvSpPr txBox="1"/>
          <p:nvPr/>
        </p:nvSpPr>
        <p:spPr>
          <a:xfrm>
            <a:off x="2255975" y="1861250"/>
            <a:ext cx="6928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r" sz="2000">
                <a:solidFill>
                  <a:schemeClr val="dk2"/>
                </a:solidFill>
              </a:rPr>
              <a:t>      HCl</a:t>
            </a:r>
            <a:r>
              <a:rPr baseline="-25000" lang="fr" sz="2000">
                <a:solidFill>
                  <a:schemeClr val="dk2"/>
                </a:solidFill>
              </a:rPr>
              <a:t>(aq)</a:t>
            </a:r>
            <a:r>
              <a:rPr lang="fr" sz="2000">
                <a:solidFill>
                  <a:schemeClr val="dk2"/>
                </a:solidFill>
              </a:rPr>
              <a:t>  +       H</a:t>
            </a:r>
            <a:r>
              <a:rPr baseline="-25000" lang="fr" sz="2000">
                <a:solidFill>
                  <a:schemeClr val="dk2"/>
                </a:solidFill>
              </a:rPr>
              <a:t>2</a:t>
            </a:r>
            <a:r>
              <a:rPr lang="fr" sz="2000">
                <a:solidFill>
                  <a:schemeClr val="dk2"/>
                </a:solidFill>
              </a:rPr>
              <a:t>O</a:t>
            </a:r>
            <a:r>
              <a:rPr baseline="-25000" lang="fr" sz="2000">
                <a:solidFill>
                  <a:schemeClr val="dk2"/>
                </a:solidFill>
              </a:rPr>
              <a:t>(l)</a:t>
            </a:r>
            <a:r>
              <a:rPr lang="fr" sz="2000">
                <a:solidFill>
                  <a:schemeClr val="dk2"/>
                </a:solidFill>
              </a:rPr>
              <a:t>     →     Cl</a:t>
            </a:r>
            <a:r>
              <a:rPr baseline="30000" lang="fr" sz="2000">
                <a:solidFill>
                  <a:schemeClr val="dk2"/>
                </a:solidFill>
              </a:rPr>
              <a:t>−</a:t>
            </a:r>
            <a:r>
              <a:rPr lang="fr" sz="2000">
                <a:solidFill>
                  <a:schemeClr val="dk2"/>
                </a:solidFill>
              </a:rPr>
              <a:t> </a:t>
            </a:r>
            <a:r>
              <a:rPr baseline="-25000" lang="fr" sz="2000">
                <a:solidFill>
                  <a:schemeClr val="dk2"/>
                </a:solidFill>
              </a:rPr>
              <a:t>(aq)</a:t>
            </a:r>
            <a:r>
              <a:rPr lang="fr" sz="2000">
                <a:solidFill>
                  <a:schemeClr val="dk2"/>
                </a:solidFill>
              </a:rPr>
              <a:t>   +     H</a:t>
            </a:r>
            <a:r>
              <a:rPr baseline="-25000" lang="fr" sz="2000">
                <a:solidFill>
                  <a:schemeClr val="dk2"/>
                </a:solidFill>
              </a:rPr>
              <a:t>3</a:t>
            </a:r>
            <a:r>
              <a:rPr lang="fr" sz="2000">
                <a:solidFill>
                  <a:schemeClr val="dk2"/>
                </a:solidFill>
              </a:rPr>
              <a:t>O</a:t>
            </a:r>
            <a:r>
              <a:rPr baseline="30000" lang="fr" sz="2000">
                <a:solidFill>
                  <a:schemeClr val="dk2"/>
                </a:solidFill>
              </a:rPr>
              <a:t>+</a:t>
            </a:r>
            <a:r>
              <a:rPr baseline="-25000" lang="fr" sz="2000">
                <a:solidFill>
                  <a:schemeClr val="dk2"/>
                </a:solidFill>
              </a:rPr>
              <a:t>(aq)</a:t>
            </a:r>
            <a:r>
              <a:rPr lang="fr" sz="2000">
                <a:solidFill>
                  <a:schemeClr val="dk2"/>
                </a:solidFill>
              </a:rPr>
              <a:t> </a:t>
            </a:r>
            <a:endParaRPr sz="2300"/>
          </a:p>
        </p:txBody>
      </p:sp>
      <p:sp>
        <p:nvSpPr>
          <p:cNvPr id="123" name="Google Shape;123;p19"/>
          <p:cNvSpPr txBox="1"/>
          <p:nvPr/>
        </p:nvSpPr>
        <p:spPr>
          <a:xfrm>
            <a:off x="104975" y="3805125"/>
            <a:ext cx="892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</a:rPr>
              <a:t>pH = 2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2"/>
                </a:solidFill>
              </a:rPr>
              <a:t>[H</a:t>
            </a:r>
            <a:r>
              <a:rPr baseline="-25000" lang="fr" sz="1900">
                <a:solidFill>
                  <a:schemeClr val="dk2"/>
                </a:solidFill>
              </a:rPr>
              <a:t>3</a:t>
            </a:r>
            <a:r>
              <a:rPr lang="fr" sz="1900">
                <a:solidFill>
                  <a:schemeClr val="dk2"/>
                </a:solidFill>
              </a:rPr>
              <a:t>O</a:t>
            </a:r>
            <a:r>
              <a:rPr baseline="30000" lang="fr" sz="1900">
                <a:solidFill>
                  <a:schemeClr val="dk2"/>
                </a:solidFill>
              </a:rPr>
              <a:t>+</a:t>
            </a:r>
            <a:r>
              <a:rPr lang="fr" sz="1900">
                <a:solidFill>
                  <a:schemeClr val="dk2"/>
                </a:solidFill>
              </a:rPr>
              <a:t>]=10</a:t>
            </a:r>
            <a:r>
              <a:rPr baseline="30000" lang="fr" sz="1900">
                <a:solidFill>
                  <a:schemeClr val="dk2"/>
                </a:solidFill>
              </a:rPr>
              <a:t>-pH</a:t>
            </a:r>
            <a:r>
              <a:rPr lang="fr" sz="1900">
                <a:solidFill>
                  <a:schemeClr val="dk2"/>
                </a:solidFill>
              </a:rPr>
              <a:t> =10</a:t>
            </a:r>
            <a:r>
              <a:rPr baseline="30000" lang="fr" sz="1900">
                <a:solidFill>
                  <a:schemeClr val="dk2"/>
                </a:solidFill>
              </a:rPr>
              <a:t>-2</a:t>
            </a:r>
            <a:r>
              <a:rPr lang="fr" sz="1900">
                <a:solidFill>
                  <a:schemeClr val="dk2"/>
                </a:solidFill>
              </a:rPr>
              <a:t> mol/L = C</a:t>
            </a:r>
            <a:r>
              <a:rPr baseline="-25000" lang="fr" sz="1900">
                <a:solidFill>
                  <a:schemeClr val="dk2"/>
                </a:solidFill>
              </a:rPr>
              <a:t>max</a:t>
            </a:r>
            <a:r>
              <a:rPr lang="fr" sz="1900">
                <a:solidFill>
                  <a:schemeClr val="dk2"/>
                </a:solidFill>
              </a:rPr>
              <a:t> → R</a:t>
            </a:r>
            <a:r>
              <a:rPr lang="fr" sz="1900">
                <a:solidFill>
                  <a:schemeClr val="dk2"/>
                </a:solidFill>
              </a:rPr>
              <a:t>éaction totale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tableau d’avancement deuxième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32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