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1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10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320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714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926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320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714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92640" y="301680"/>
            <a:ext cx="8693640" cy="5079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6320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714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926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6320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714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92640" y="301680"/>
            <a:ext cx="8693640" cy="5079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6320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571440" y="15091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926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6320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571440" y="3388320"/>
            <a:ext cx="279900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92640" y="301680"/>
            <a:ext cx="8693640" cy="5079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Click to edit the title text format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&lt;date/time&gt;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&lt;footer&gt;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41C39B3-5EE8-4D26-A940-5C0336A98379}" type="slidenum">
              <a:rPr b="0" lang="fr-FR" sz="1400" spc="-1" strike="noStrike">
                <a:latin typeface="Times New Roman"/>
              </a:rPr>
              <a:t>&lt;number&gt;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2D47AC7-A44D-431E-8E1E-17E64803E22F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11/06/2020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EC7B569-E8C9-4061-839C-93239F9CB7A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692640" y="5255280"/>
            <a:ext cx="2267640" cy="301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F4C3EC8-74D8-473B-924D-997081FEE987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11/06/2020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338640" y="5255280"/>
            <a:ext cx="3401640" cy="301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118640" y="5255280"/>
            <a:ext cx="2267640" cy="301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E7C14E-8F26-4484-BF15-9ED5C01593AF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fr-FR" sz="4000" spc="-1" strike="noStrike">
                <a:latin typeface="Arial"/>
              </a:rPr>
              <a:t>LC11 – Molécules de la santé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Espace réservé du contenu 4" descr=""/>
          <p:cNvPicPr/>
          <p:nvPr/>
        </p:nvPicPr>
        <p:blipFill>
          <a:blip r:embed="rId1"/>
          <a:stretch/>
        </p:blipFill>
        <p:spPr>
          <a:xfrm>
            <a:off x="847800" y="1420200"/>
            <a:ext cx="8200080" cy="143712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365760" y="163440"/>
            <a:ext cx="9426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 u="sng">
                <a:uFillTx/>
                <a:latin typeface="Arial"/>
              </a:rPr>
              <a:t>II - 2) Synthèse du paracétamol </a:t>
            </a:r>
            <a:endParaRPr b="0" lang="fr-FR" sz="3600" spc="-1" strike="noStrike" u="sng"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04760" y="1440000"/>
            <a:ext cx="10515240" cy="685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Times New Roman"/>
              </a:rPr>
              <a:t>Fi</a:t>
            </a: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ltration sur Büchner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Espace réservé du contenu 6_1" descr=""/>
          <p:cNvPicPr/>
          <p:nvPr/>
        </p:nvPicPr>
        <p:blipFill>
          <a:blip r:embed="rId1"/>
          <a:stretch/>
        </p:blipFill>
        <p:spPr>
          <a:xfrm>
            <a:off x="4331880" y="936000"/>
            <a:ext cx="5028120" cy="458244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365760" y="163440"/>
            <a:ext cx="9426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 u="sng">
                <a:uFillTx/>
                <a:latin typeface="Arial"/>
              </a:rPr>
              <a:t>II - 2) Synthèse du paracétamol </a:t>
            </a:r>
            <a:endParaRPr b="0" lang="fr-FR" sz="3600" spc="-1" strike="noStrike" u="sng"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6" name="Image 5_0" descr=""/>
          <p:cNvPicPr/>
          <p:nvPr/>
        </p:nvPicPr>
        <p:blipFill>
          <a:blip r:embed="rId1"/>
          <a:stretch/>
        </p:blipFill>
        <p:spPr>
          <a:xfrm>
            <a:off x="833040" y="703440"/>
            <a:ext cx="7457400" cy="456444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4102200" y="747720"/>
            <a:ext cx="1314720" cy="443088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3"/>
          <p:cNvSpPr/>
          <p:nvPr/>
        </p:nvSpPr>
        <p:spPr>
          <a:xfrm>
            <a:off x="365760" y="163440"/>
            <a:ext cx="9426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 u="sng">
                <a:uFillTx/>
                <a:latin typeface="Arial"/>
              </a:rPr>
              <a:t>II - 2) Synthèse du paracétamol </a:t>
            </a:r>
            <a:endParaRPr b="0" lang="fr-FR" sz="3600" spc="-1" strike="noStrike" u="sng"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92640" y="43200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Contrôle de pureté : Banc Köfler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369080" y="1364040"/>
            <a:ext cx="7024320" cy="393372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365760" y="163440"/>
            <a:ext cx="9426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 u="sng">
                <a:uFillTx/>
                <a:latin typeface="Arial"/>
              </a:rPr>
              <a:t>II - 2) Synthèse du paracétamol </a:t>
            </a:r>
            <a:endParaRPr b="0" lang="fr-FR" sz="3600" spc="-1" strike="noStrike" u="sng"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Image 5_1" descr=""/>
          <p:cNvPicPr/>
          <p:nvPr/>
        </p:nvPicPr>
        <p:blipFill>
          <a:blip r:embed="rId1"/>
          <a:stretch/>
        </p:blipFill>
        <p:spPr>
          <a:xfrm>
            <a:off x="1309320" y="1011960"/>
            <a:ext cx="7160040" cy="438228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5772600" y="3933360"/>
            <a:ext cx="842040" cy="62820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"/>
          <p:cNvSpPr/>
          <p:nvPr/>
        </p:nvSpPr>
        <p:spPr>
          <a:xfrm>
            <a:off x="365760" y="163440"/>
            <a:ext cx="9426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 u="sng">
                <a:uFillTx/>
                <a:latin typeface="Arial"/>
              </a:rPr>
              <a:t>II - 2) Synthèse du paracétamol </a:t>
            </a:r>
            <a:endParaRPr b="0" lang="fr-FR" sz="3600" spc="-1" strike="noStrike" u="sng"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48000" y="313200"/>
            <a:ext cx="8379000" cy="91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3600" spc="-1" strike="noStrike" u="sng">
                <a:solidFill>
                  <a:srgbClr val="000000"/>
                </a:solidFill>
                <a:uFillTx/>
                <a:latin typeface="Arial"/>
              </a:rPr>
              <a:t>III - Médicament inorganique: l’antiseptique - l’eau de Dakin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216000" y="1342080"/>
            <a:ext cx="9504000" cy="290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 u="sng">
                <a:uFillTx/>
                <a:latin typeface="Arial"/>
              </a:rPr>
              <a:t>Définition :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1" i="1" lang="fr-FR" sz="1800" spc="-1" strike="noStrike">
                <a:latin typeface="Arial"/>
              </a:rPr>
              <a:t>Désinfectant </a:t>
            </a:r>
            <a:r>
              <a:rPr b="0" lang="fr-FR" sz="1800" spc="-1" strike="noStrike">
                <a:latin typeface="Arial"/>
              </a:rPr>
              <a:t>s’applique sur un milieu inanimée (meuble, surface..) pour y réduire le nombre de micro-organismes présents.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FR" sz="1800" spc="-1" strike="noStrike">
                <a:latin typeface="Arial"/>
              </a:rPr>
              <a:t>Antiseptique</a:t>
            </a:r>
            <a:r>
              <a:rPr b="0" lang="fr-FR" sz="1800" spc="-1" strike="noStrike">
                <a:latin typeface="Arial"/>
              </a:rPr>
              <a:t> s’applique sur les tissus vivants pour éliminer ou tuer les micro-organismes ou inactiver les virus.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</a:rPr>
              <a:t>Les antiseptiques majeurs 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</a:rPr>
              <a:t>- les biguanides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</a:rPr>
              <a:t>- les dérivés chlorés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</a:rPr>
              <a:t>- les alcools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97600" y="1478520"/>
            <a:ext cx="88844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222222"/>
                </a:solidFill>
                <a:uFillTx/>
                <a:latin typeface="Arial"/>
              </a:rPr>
              <a:t>Eau de Dakin:</a:t>
            </a:r>
            <a:r>
              <a:rPr b="0" lang="fr-FR" sz="1800" spc="-1" strike="noStrike">
                <a:solidFill>
                  <a:srgbClr val="222222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liquide antiseptique utilisé pour le lavage des plaies et des muqueuses. C’est au cours de la première guerre mondiale que le chimiste américain Henry Dakin a mis au point avec le chirurgien français Alexis Carrel cet antiseptique.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19" name="Image 4_1" descr=""/>
          <p:cNvPicPr/>
          <p:nvPr/>
        </p:nvPicPr>
        <p:blipFill>
          <a:blip r:embed="rId1"/>
          <a:stretch/>
        </p:blipFill>
        <p:spPr>
          <a:xfrm>
            <a:off x="122400" y="2506680"/>
            <a:ext cx="6677640" cy="283464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6779520" y="2534040"/>
            <a:ext cx="315648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600" spc="-1" strike="noStrike" u="sng">
                <a:solidFill>
                  <a:srgbClr val="000000"/>
                </a:solidFill>
                <a:uFillTx/>
                <a:latin typeface="Arial"/>
              </a:rPr>
              <a:t>Objectif: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</a:rPr>
              <a:t>Vérifier la composition en Hypochlorite de Sodium de l’eau de Dakin.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</a:rPr>
              <a:t> → </a:t>
            </a:r>
            <a:r>
              <a:rPr b="0" lang="fr-FR" sz="1300" spc="-1" strike="noStrike">
                <a:solidFill>
                  <a:srgbClr val="000000"/>
                </a:solidFill>
                <a:latin typeface="Arial"/>
              </a:rPr>
              <a:t>Contrôle qualité d’un médicament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648360" y="327960"/>
            <a:ext cx="8379000" cy="91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3600" spc="-1" strike="noStrike" u="sng">
                <a:solidFill>
                  <a:srgbClr val="000000"/>
                </a:solidFill>
                <a:uFillTx/>
                <a:latin typeface="Arial"/>
              </a:rPr>
              <a:t>III - Médicament inorganique: l’antiseptique - l’eau de Dakin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368000" y="3096000"/>
            <a:ext cx="4320000" cy="288000"/>
          </a:xfrm>
          <a:prstGeom prst="rect">
            <a:avLst/>
          </a:prstGeom>
          <a:noFill/>
          <a:ln w="126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18840" y="1368000"/>
            <a:ext cx="895716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Les étapes du dosage: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Dilution au cinquième de la solution commerciale, de manière à manipuler des solutions titrantes moins concentrées.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ions ClO</a:t>
            </a:r>
            <a:r>
              <a:rPr b="0" lang="fr-FR" sz="1800" spc="-1" strike="noStrike" baseline="33000">
                <a:solidFill>
                  <a:srgbClr val="000000"/>
                </a:solidFill>
                <a:latin typeface="Calibri"/>
              </a:rPr>
              <a:t>-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présents dans un échantillon de solution fille sont réduits quantitativement par un excès de solution de iodure de potassium. Une coloration brune de diiode apparaît.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 diiode formé est dosé par une solution de thiosulfate de sodium.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 l’équivalence la solution s’est complètement décolorée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24" name="Image 4_2" descr=""/>
          <p:cNvPicPr/>
          <p:nvPr/>
        </p:nvPicPr>
        <p:blipFill>
          <a:blip r:embed="rId1"/>
          <a:stretch/>
        </p:blipFill>
        <p:spPr>
          <a:xfrm>
            <a:off x="2520000" y="3456000"/>
            <a:ext cx="3669480" cy="354240"/>
          </a:xfrm>
          <a:prstGeom prst="rect">
            <a:avLst/>
          </a:prstGeom>
          <a:ln>
            <a:noFill/>
          </a:ln>
        </p:spPr>
      </p:pic>
      <p:pic>
        <p:nvPicPr>
          <p:cNvPr id="225" name="Image 5_2" descr=""/>
          <p:cNvPicPr/>
          <p:nvPr/>
        </p:nvPicPr>
        <p:blipFill>
          <a:blip r:embed="rId2"/>
          <a:stretch/>
        </p:blipFill>
        <p:spPr>
          <a:xfrm>
            <a:off x="2859120" y="4390200"/>
            <a:ext cx="2684880" cy="361800"/>
          </a:xfrm>
          <a:prstGeom prst="rect">
            <a:avLst/>
          </a:prstGeom>
          <a:ln>
            <a:noFill/>
          </a:ln>
        </p:spPr>
      </p:pic>
      <p:sp>
        <p:nvSpPr>
          <p:cNvPr id="226" name="TextShape 2"/>
          <p:cNvSpPr txBox="1"/>
          <p:nvPr/>
        </p:nvSpPr>
        <p:spPr>
          <a:xfrm>
            <a:off x="648720" y="342720"/>
            <a:ext cx="8379000" cy="91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3600" spc="-1" strike="noStrike" u="sng">
                <a:solidFill>
                  <a:srgbClr val="000000"/>
                </a:solidFill>
                <a:uFillTx/>
                <a:latin typeface="Arial"/>
              </a:rPr>
              <a:t>III - Médicament inorganique: l’antiseptique - l’eau de Dakin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360" y="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fr-FR" sz="3600" spc="-1" strike="noStrike" u="sng">
                <a:uFillTx/>
                <a:latin typeface="Arial"/>
              </a:rPr>
              <a:t>Aspartame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5625000" y="1621080"/>
            <a:ext cx="4167000" cy="248292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360000" y="1440000"/>
            <a:ext cx="5003640" cy="3483000"/>
          </a:xfrm>
          <a:prstGeom prst="rect">
            <a:avLst/>
          </a:prstGeom>
          <a:ln>
            <a:noFill/>
          </a:ln>
        </p:spPr>
      </p:pic>
      <p:sp>
        <p:nvSpPr>
          <p:cNvPr id="127" name="TextShape 2"/>
          <p:cNvSpPr txBox="1"/>
          <p:nvPr/>
        </p:nvSpPr>
        <p:spPr>
          <a:xfrm>
            <a:off x="216000" y="792000"/>
            <a:ext cx="993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L'aspartame est un édulcorant artificiel découvert en 1965. Pouvoir sucrant 200 fois supérieur à celui du saccharose.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432000" y="4608000"/>
            <a:ext cx="2034720" cy="936000"/>
          </a:xfrm>
          <a:prstGeom prst="rect">
            <a:avLst/>
          </a:prstGeom>
          <a:ln>
            <a:noFill/>
          </a:ln>
        </p:spPr>
      </p:pic>
      <p:sp>
        <p:nvSpPr>
          <p:cNvPr id="129" name="TextShape 3"/>
          <p:cNvSpPr txBox="1"/>
          <p:nvPr/>
        </p:nvSpPr>
        <p:spPr>
          <a:xfrm>
            <a:off x="335880" y="4608000"/>
            <a:ext cx="1320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Méthanol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6768000" y="4248000"/>
            <a:ext cx="280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Aspartame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096000" y="1440000"/>
            <a:ext cx="2376000" cy="355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6"/>
          <p:cNvSpPr/>
          <p:nvPr/>
        </p:nvSpPr>
        <p:spPr>
          <a:xfrm>
            <a:off x="5544000" y="1440000"/>
            <a:ext cx="4392000" cy="4176000"/>
          </a:xfrm>
          <a:prstGeom prst="rect">
            <a:avLst/>
          </a:prstGeom>
          <a:noFill/>
          <a:ln>
            <a:solidFill>
              <a:srgbClr val="2a6099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7"/>
          <p:cNvSpPr/>
          <p:nvPr/>
        </p:nvSpPr>
        <p:spPr>
          <a:xfrm>
            <a:off x="8712000" y="2880000"/>
            <a:ext cx="1152000" cy="648000"/>
          </a:xfrm>
          <a:prstGeom prst="ellipse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8"/>
          <p:cNvSpPr/>
          <p:nvPr/>
        </p:nvSpPr>
        <p:spPr>
          <a:xfrm rot="920400">
            <a:off x="8417880" y="1768320"/>
            <a:ext cx="1199160" cy="2232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9"/>
          <p:cNvSpPr/>
          <p:nvPr/>
        </p:nvSpPr>
        <p:spPr>
          <a:xfrm>
            <a:off x="5625000" y="2232000"/>
            <a:ext cx="2151000" cy="2016000"/>
          </a:xfrm>
          <a:prstGeom prst="ellipse">
            <a:avLst/>
          </a:prstGeom>
          <a:noFill/>
          <a:ln>
            <a:solidFill>
              <a:srgbClr val="00a933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0"/>
          <p:cNvSpPr/>
          <p:nvPr/>
        </p:nvSpPr>
        <p:spPr>
          <a:xfrm>
            <a:off x="360000" y="1440000"/>
            <a:ext cx="2664000" cy="3096000"/>
          </a:xfrm>
          <a:prstGeom prst="rect">
            <a:avLst/>
          </a:prstGeom>
          <a:noFill/>
          <a:ln>
            <a:solidFill>
              <a:srgbClr val="00a933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1"/>
          <p:cNvSpPr/>
          <p:nvPr/>
        </p:nvSpPr>
        <p:spPr>
          <a:xfrm>
            <a:off x="335880" y="4608000"/>
            <a:ext cx="2328120" cy="100800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04360" y="133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fr-FR" sz="3600" spc="-1" strike="noStrike" u="sng">
                <a:uFillTx/>
                <a:latin typeface="Arial"/>
              </a:rPr>
              <a:t>Hydrolyse de l’aspartame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384000" y="3600000"/>
            <a:ext cx="2880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600" spc="-1" strike="noStrike">
                <a:latin typeface="Arial"/>
              </a:rPr>
              <a:t>2 comprimés d’aspartame </a:t>
            </a:r>
            <a:endParaRPr b="0" lang="fr-FR" sz="1600" spc="-1" strike="noStrike">
              <a:latin typeface="Arial"/>
            </a:endParaRPr>
          </a:p>
          <a:p>
            <a:r>
              <a:rPr b="0" lang="fr-FR" sz="1600" spc="-1" strike="noStrike">
                <a:latin typeface="Arial"/>
              </a:rPr>
              <a:t>+ eau + 20mL HCl à 1mol/L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72000" y="4901760"/>
            <a:ext cx="4032000" cy="91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→ </a:t>
            </a:r>
            <a:r>
              <a:rPr b="0" lang="fr-FR" sz="1800" spc="-1" strike="noStrike">
                <a:latin typeface="Arial"/>
              </a:rPr>
              <a:t>Puis neutralisation avec NaHCO</a:t>
            </a:r>
            <a:r>
              <a:rPr b="0" lang="fr-FR" sz="1800" spc="-1" strike="noStrike" baseline="-33000">
                <a:latin typeface="Arial"/>
              </a:rPr>
              <a:t>3</a:t>
            </a:r>
            <a:r>
              <a:rPr b="0" lang="fr-FR" sz="1800" spc="-1" strike="noStrike">
                <a:latin typeface="Arial"/>
              </a:rPr>
              <a:t> (réagit avec l’excès de HCl)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6048000" y="936000"/>
            <a:ext cx="2019240" cy="4922640"/>
          </a:xfrm>
          <a:prstGeom prst="rect">
            <a:avLst/>
          </a:prstGeom>
          <a:ln>
            <a:noFill/>
          </a:ln>
        </p:spPr>
      </p:pic>
      <p:sp>
        <p:nvSpPr>
          <p:cNvPr id="142" name="Line 4"/>
          <p:cNvSpPr/>
          <p:nvPr/>
        </p:nvSpPr>
        <p:spPr>
          <a:xfrm>
            <a:off x="6048000" y="3744000"/>
            <a:ext cx="93600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5"/>
          <p:cNvSpPr/>
          <p:nvPr/>
        </p:nvSpPr>
        <p:spPr>
          <a:xfrm>
            <a:off x="3384000" y="3456000"/>
            <a:ext cx="2664000" cy="86400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extShape 6"/>
          <p:cNvSpPr txBox="1"/>
          <p:nvPr/>
        </p:nvSpPr>
        <p:spPr>
          <a:xfrm>
            <a:off x="360000" y="1296000"/>
            <a:ext cx="396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→ </a:t>
            </a:r>
            <a:r>
              <a:rPr b="0" lang="fr-FR" sz="1800" spc="-1" strike="noStrike">
                <a:latin typeface="Arial"/>
              </a:rPr>
              <a:t>Montage à reflux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2952000" y="1535760"/>
            <a:ext cx="4205160" cy="328824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504720" y="13392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fr-FR" sz="3600" spc="-1" strike="noStrike" u="sng">
                <a:uFillTx/>
                <a:latin typeface="Arial"/>
              </a:rPr>
              <a:t>Hydrolyse de l’aspartame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176000" y="5013720"/>
            <a:ext cx="547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Éluant = butan-1-ol + acide acétique + 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288000" y="1008000"/>
            <a:ext cx="381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Chromatographie sur couche mince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 rot="21583800">
            <a:off x="2815560" y="1814400"/>
            <a:ext cx="6213240" cy="3282840"/>
          </a:xfrm>
          <a:prstGeom prst="rect">
            <a:avLst/>
          </a:prstGeom>
          <a:ln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505080" y="1342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fr-FR" sz="3600" spc="-1" strike="noStrike" u="sng">
                <a:uFillTx/>
                <a:latin typeface="Arial"/>
              </a:rPr>
              <a:t>Hydrolyse de l’aspartame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288000" y="1008000"/>
            <a:ext cx="3816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Chromatographie sur couche mince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 u="sng">
                <a:uFillTx/>
                <a:latin typeface="Arial"/>
              </a:rPr>
              <a:t>Résultat :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548720" y="1326600"/>
            <a:ext cx="6981840" cy="3288240"/>
          </a:xfrm>
          <a:prstGeom prst="rect">
            <a:avLst/>
          </a:prstGeom>
          <a:ln>
            <a:noFill/>
          </a:ln>
        </p:spPr>
      </p:pic>
      <p:sp>
        <p:nvSpPr>
          <p:cNvPr id="153" name="TextShape 1"/>
          <p:cNvSpPr txBox="1"/>
          <p:nvPr/>
        </p:nvSpPr>
        <p:spPr>
          <a:xfrm>
            <a:off x="288000" y="216000"/>
            <a:ext cx="3816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 u="sng">
                <a:uFillTx/>
                <a:latin typeface="Arial"/>
              </a:rPr>
              <a:t>Exemple: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72000" y="648000"/>
            <a:ext cx="10008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2 énantiomères n’agissent pas forcément de la même lanière dans l’organisme : Thalidomide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34360" y="712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3200" spc="-1" strike="noStrike" u="sng">
                <a:solidFill>
                  <a:srgbClr val="000000"/>
                </a:solidFill>
                <a:uFillTx/>
                <a:latin typeface="Arial"/>
              </a:rPr>
              <a:t>I-2) Les médicaments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Image 3_1" descr=""/>
          <p:cNvPicPr/>
          <p:nvPr/>
        </p:nvPicPr>
        <p:blipFill>
          <a:blip r:embed="rId1"/>
          <a:stretch/>
        </p:blipFill>
        <p:spPr>
          <a:xfrm>
            <a:off x="3874320" y="969480"/>
            <a:ext cx="5989680" cy="4502520"/>
          </a:xfrm>
          <a:prstGeom prst="rect">
            <a:avLst/>
          </a:prstGeom>
          <a:ln>
            <a:noFill/>
          </a:ln>
        </p:spPr>
      </p:pic>
      <p:sp>
        <p:nvSpPr>
          <p:cNvPr id="157" name="TextShape 2"/>
          <p:cNvSpPr txBox="1"/>
          <p:nvPr/>
        </p:nvSpPr>
        <p:spPr>
          <a:xfrm>
            <a:off x="144000" y="1512000"/>
            <a:ext cx="3816000" cy="266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 u="sng">
                <a:uFillTx/>
                <a:latin typeface="Arial"/>
              </a:rPr>
              <a:t>Médicament</a:t>
            </a:r>
            <a:r>
              <a:rPr b="0" lang="fr-FR" sz="1800" spc="-1" strike="noStrike">
                <a:latin typeface="Arial"/>
              </a:rPr>
              <a:t> = “Toute substance ou composition présentée comme possédant des propriétés curatives ou préventives à l’égard des maladies humaines ou animales..”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D’après le code de la santé publique, loi du 26/02/2007.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65760" y="163440"/>
            <a:ext cx="9426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 u="sng">
                <a:uFillTx/>
                <a:latin typeface="Arial"/>
              </a:rPr>
              <a:t>II - 1) Le paracétamol </a:t>
            </a:r>
            <a:endParaRPr b="0" lang="fr-FR" sz="3600" spc="-1" strike="noStrike" u="sng">
              <a:uFillTx/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4320000" y="936000"/>
            <a:ext cx="5400000" cy="202896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-5400" y="2592000"/>
            <a:ext cx="5483520" cy="2942640"/>
          </a:xfrm>
          <a:prstGeom prst="rect">
            <a:avLst/>
          </a:prstGeom>
          <a:ln>
            <a:noFill/>
          </a:ln>
        </p:spPr>
      </p:pic>
      <p:sp>
        <p:nvSpPr>
          <p:cNvPr id="161" name="TextShape 2"/>
          <p:cNvSpPr txBox="1"/>
          <p:nvPr/>
        </p:nvSpPr>
        <p:spPr>
          <a:xfrm>
            <a:off x="6192000" y="3816000"/>
            <a:ext cx="331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1ère synthèse en 1878 par Harmon Northrop Morse.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66360" y="48852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Montage à reflux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Image 7_0" descr=""/>
          <p:cNvPicPr/>
          <p:nvPr/>
        </p:nvPicPr>
        <p:blipFill>
          <a:blip r:embed="rId1"/>
          <a:stretch/>
        </p:blipFill>
        <p:spPr>
          <a:xfrm>
            <a:off x="5039640" y="301680"/>
            <a:ext cx="4472640" cy="488232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5591880" y="214920"/>
            <a:ext cx="2267640" cy="9734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"/>
          <p:cNvSpPr/>
          <p:nvPr/>
        </p:nvSpPr>
        <p:spPr>
          <a:xfrm>
            <a:off x="5039640" y="1114560"/>
            <a:ext cx="787680" cy="1822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4"/>
          <p:cNvSpPr/>
          <p:nvPr/>
        </p:nvSpPr>
        <p:spPr>
          <a:xfrm>
            <a:off x="6332040" y="849600"/>
            <a:ext cx="787680" cy="829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5"/>
          <p:cNvSpPr/>
          <p:nvPr/>
        </p:nvSpPr>
        <p:spPr>
          <a:xfrm>
            <a:off x="6989040" y="631800"/>
            <a:ext cx="787680" cy="829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6"/>
          <p:cNvSpPr/>
          <p:nvPr/>
        </p:nvSpPr>
        <p:spPr>
          <a:xfrm>
            <a:off x="7382520" y="1752480"/>
            <a:ext cx="787680" cy="829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Réfrigérant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7195320" y="2662920"/>
            <a:ext cx="787680" cy="829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8"/>
          <p:cNvSpPr/>
          <p:nvPr/>
        </p:nvSpPr>
        <p:spPr>
          <a:xfrm>
            <a:off x="6599160" y="3675600"/>
            <a:ext cx="1447200" cy="648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9"/>
          <p:cNvSpPr/>
          <p:nvPr/>
        </p:nvSpPr>
        <p:spPr>
          <a:xfrm>
            <a:off x="6271200" y="1641240"/>
            <a:ext cx="37440" cy="3744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0"/>
          <p:cNvSpPr/>
          <p:nvPr/>
        </p:nvSpPr>
        <p:spPr>
          <a:xfrm>
            <a:off x="6312960" y="1641240"/>
            <a:ext cx="37440" cy="374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1"/>
          <p:cNvSpPr/>
          <p:nvPr/>
        </p:nvSpPr>
        <p:spPr>
          <a:xfrm>
            <a:off x="7020360" y="2101320"/>
            <a:ext cx="174960" cy="13248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12"/>
          <p:cNvSpPr/>
          <p:nvPr/>
        </p:nvSpPr>
        <p:spPr>
          <a:xfrm>
            <a:off x="7287480" y="2117520"/>
            <a:ext cx="37440" cy="3744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13"/>
          <p:cNvSpPr/>
          <p:nvPr/>
        </p:nvSpPr>
        <p:spPr>
          <a:xfrm>
            <a:off x="7218720" y="2136240"/>
            <a:ext cx="57240" cy="4896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4"/>
          <p:cNvSpPr/>
          <p:nvPr/>
        </p:nvSpPr>
        <p:spPr>
          <a:xfrm>
            <a:off x="7333920" y="2087280"/>
            <a:ext cx="57240" cy="4896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5"/>
          <p:cNvSpPr/>
          <p:nvPr/>
        </p:nvSpPr>
        <p:spPr>
          <a:xfrm>
            <a:off x="7041240" y="2713680"/>
            <a:ext cx="53640" cy="5760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6"/>
          <p:cNvSpPr/>
          <p:nvPr/>
        </p:nvSpPr>
        <p:spPr>
          <a:xfrm>
            <a:off x="7012080" y="2713680"/>
            <a:ext cx="53640" cy="5760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7"/>
          <p:cNvSpPr/>
          <p:nvPr/>
        </p:nvSpPr>
        <p:spPr>
          <a:xfrm>
            <a:off x="6815520" y="2670840"/>
            <a:ext cx="174960" cy="13248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8"/>
          <p:cNvSpPr/>
          <p:nvPr/>
        </p:nvSpPr>
        <p:spPr>
          <a:xfrm>
            <a:off x="7103160" y="2713680"/>
            <a:ext cx="41760" cy="5760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9"/>
          <p:cNvSpPr/>
          <p:nvPr/>
        </p:nvSpPr>
        <p:spPr>
          <a:xfrm>
            <a:off x="7155720" y="2707920"/>
            <a:ext cx="53640" cy="5760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0"/>
          <p:cNvSpPr/>
          <p:nvPr/>
        </p:nvSpPr>
        <p:spPr>
          <a:xfrm>
            <a:off x="6541200" y="4052520"/>
            <a:ext cx="125640" cy="7740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1"/>
          <p:cNvSpPr/>
          <p:nvPr/>
        </p:nvSpPr>
        <p:spPr>
          <a:xfrm>
            <a:off x="6435000" y="3655080"/>
            <a:ext cx="155520" cy="9828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2"/>
          <p:cNvSpPr/>
          <p:nvPr/>
        </p:nvSpPr>
        <p:spPr>
          <a:xfrm>
            <a:off x="6339960" y="4052520"/>
            <a:ext cx="190080" cy="57600"/>
          </a:xfrm>
          <a:prstGeom prst="ellipse">
            <a:avLst/>
          </a:prstGeom>
          <a:solidFill>
            <a:srgbClr val="c1c17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3"/>
          <p:cNvSpPr/>
          <p:nvPr/>
        </p:nvSpPr>
        <p:spPr>
          <a:xfrm>
            <a:off x="5039640" y="2937240"/>
            <a:ext cx="787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24"/>
          <p:cNvSpPr/>
          <p:nvPr/>
        </p:nvSpPr>
        <p:spPr>
          <a:xfrm flipH="1">
            <a:off x="4947480" y="1681920"/>
            <a:ext cx="855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5"/>
          <p:cNvSpPr/>
          <p:nvPr/>
        </p:nvSpPr>
        <p:spPr>
          <a:xfrm>
            <a:off x="8022960" y="2530080"/>
            <a:ext cx="170748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49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9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9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9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9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Milieu réactionnel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8" name="CustomShape 26"/>
          <p:cNvSpPr/>
          <p:nvPr/>
        </p:nvSpPr>
        <p:spPr>
          <a:xfrm flipH="1">
            <a:off x="6665400" y="3872160"/>
            <a:ext cx="1378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27"/>
          <p:cNvSpPr/>
          <p:nvPr/>
        </p:nvSpPr>
        <p:spPr>
          <a:xfrm flipH="1">
            <a:off x="6788160" y="3462120"/>
            <a:ext cx="1254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8"/>
          <p:cNvSpPr/>
          <p:nvPr/>
        </p:nvSpPr>
        <p:spPr>
          <a:xfrm flipH="1">
            <a:off x="7325280" y="2582280"/>
            <a:ext cx="720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9"/>
          <p:cNvSpPr/>
          <p:nvPr/>
        </p:nvSpPr>
        <p:spPr>
          <a:xfrm flipH="1">
            <a:off x="6328800" y="1988280"/>
            <a:ext cx="1713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0"/>
          <p:cNvSpPr/>
          <p:nvPr/>
        </p:nvSpPr>
        <p:spPr>
          <a:xfrm>
            <a:off x="8053920" y="2443320"/>
            <a:ext cx="15879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Ampoule de coulée isobare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3" name="CustomShape 31"/>
          <p:cNvSpPr/>
          <p:nvPr/>
        </p:nvSpPr>
        <p:spPr>
          <a:xfrm>
            <a:off x="8038080" y="1782000"/>
            <a:ext cx="12099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Réfrigérant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94" name="CustomShape 32"/>
          <p:cNvSpPr/>
          <p:nvPr/>
        </p:nvSpPr>
        <p:spPr>
          <a:xfrm>
            <a:off x="7950240" y="3259080"/>
            <a:ext cx="12844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Ballon tricol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95" name="CustomShape 33"/>
          <p:cNvSpPr/>
          <p:nvPr/>
        </p:nvSpPr>
        <p:spPr>
          <a:xfrm>
            <a:off x="2373120" y="3655080"/>
            <a:ext cx="24609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2,75 g paraminophénol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2,5 mL acide éthanoïque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25 mL 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6" name="CustomShape 34"/>
          <p:cNvSpPr/>
          <p:nvPr/>
        </p:nvSpPr>
        <p:spPr>
          <a:xfrm>
            <a:off x="2410920" y="2316240"/>
            <a:ext cx="1988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Anhydride acétique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7" name="CustomShape 35"/>
          <p:cNvSpPr/>
          <p:nvPr/>
        </p:nvSpPr>
        <p:spPr>
          <a:xfrm>
            <a:off x="4305960" y="2468880"/>
            <a:ext cx="242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f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36"/>
          <p:cNvSpPr/>
          <p:nvPr/>
        </p:nvSpPr>
        <p:spPr>
          <a:xfrm>
            <a:off x="4715640" y="3980520"/>
            <a:ext cx="978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f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7"/>
          <p:cNvSpPr/>
          <p:nvPr/>
        </p:nvSpPr>
        <p:spPr>
          <a:xfrm>
            <a:off x="365760" y="163440"/>
            <a:ext cx="9426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 u="sng">
                <a:uFillTx/>
                <a:latin typeface="Arial"/>
              </a:rPr>
              <a:t>II - 2) Synthèse du paracétamol </a:t>
            </a:r>
            <a:endParaRPr b="0" lang="fr-FR" sz="3600" spc="-1" strike="noStrike" u="sng"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LibreOffice/6.3.4.2$Linux_X86_64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2020-05-24T22:21:13Z</dcterms:created>
  <dc:creator/>
  <dc:description/>
  <dc:language>en-US</dc:language>
  <cp:lastModifiedBy/>
  <dcterms:modified xsi:type="dcterms:W3CDTF">2020-05-25T15:10:51Z</dcterms:modified>
  <cp:revision>2</cp:revision>
  <dc:subject/>
  <dc:title/>
</cp:coreProperties>
</file>