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88f4b027c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88f4b027c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88f4b027c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88f4b027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88f4b02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88f4b02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88f4b027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88f4b027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88f4b027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88f4b027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89f795dcb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89f795dcb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8f4b027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88f4b027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89f795dc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89f795dc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88f4b027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88f4b027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88f4b027c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88f4b027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fr.wikipedia.org/wiki/Peroxyde_d%27hydrog%C3%A8ne" TargetMode="External"/><Relationship Id="rId4" Type="http://schemas.openxmlformats.org/officeDocument/2006/relationships/hyperlink" Target="https://fr.wikipedia.org/wiki/Peroxyde_d%27hydrog%C3%A8ne" TargetMode="External"/><Relationship Id="rId11" Type="http://schemas.openxmlformats.org/officeDocument/2006/relationships/hyperlink" Target="https://fr.wikipedia.org/wiki/Eau" TargetMode="External"/><Relationship Id="rId10" Type="http://schemas.openxmlformats.org/officeDocument/2006/relationships/hyperlink" Target="https://fr.wikipedia.org/wiki/Eau" TargetMode="External"/><Relationship Id="rId12" Type="http://schemas.openxmlformats.org/officeDocument/2006/relationships/image" Target="../media/image1.png"/><Relationship Id="rId9" Type="http://schemas.openxmlformats.org/officeDocument/2006/relationships/hyperlink" Target="https://fr.wikipedia.org/wiki/Eau" TargetMode="External"/><Relationship Id="rId5" Type="http://schemas.openxmlformats.org/officeDocument/2006/relationships/hyperlink" Target="https://fr.wikipedia.org/wiki/Peroxyde_d%27hydrog%C3%A8ne" TargetMode="External"/><Relationship Id="rId6" Type="http://schemas.openxmlformats.org/officeDocument/2006/relationships/hyperlink" Target="https://fr.wikipedia.org/wiki/Peroxyde_d%27hydrog%C3%A8ne" TargetMode="External"/><Relationship Id="rId7" Type="http://schemas.openxmlformats.org/officeDocument/2006/relationships/hyperlink" Target="https://fr.wikipedia.org/wiki/Dioxyg%C3%A8ne" TargetMode="External"/><Relationship Id="rId8" Type="http://schemas.openxmlformats.org/officeDocument/2006/relationships/hyperlink" Target="https://fr.wikipedia.org/wiki/Dioxyg%C3%A8ne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O50sHIoTuB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K_yECsIaN8A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4900"/>
              <a:t>LC07 - </a:t>
            </a:r>
            <a:r>
              <a:rPr b="1" lang="fr" sz="4900"/>
              <a:t>Cinétique</a:t>
            </a:r>
            <a:r>
              <a:rPr b="1" lang="fr" sz="4900"/>
              <a:t> et catalyse</a:t>
            </a:r>
            <a:endParaRPr b="1" sz="4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300">
                <a:solidFill>
                  <a:srgbClr val="202122"/>
                </a:solidFill>
                <a:highlight>
                  <a:srgbClr val="FFFFFF"/>
                </a:highlight>
              </a:rPr>
              <a:t>Dismutation de l’eau oxygénée 2 </a:t>
            </a:r>
            <a:r>
              <a:rPr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3"/>
              </a:rPr>
              <a:t>H</a:t>
            </a:r>
            <a:r>
              <a:rPr baseline="-25000"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4"/>
              </a:rPr>
              <a:t>2</a:t>
            </a:r>
            <a:r>
              <a:rPr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5"/>
              </a:rPr>
              <a:t>O</a:t>
            </a:r>
            <a:r>
              <a:rPr baseline="-25000"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6"/>
              </a:rPr>
              <a:t>2</a:t>
            </a:r>
            <a:r>
              <a:rPr lang="fr" sz="1300">
                <a:solidFill>
                  <a:srgbClr val="202122"/>
                </a:solidFill>
                <a:highlight>
                  <a:srgbClr val="FFFFFF"/>
                </a:highlight>
              </a:rPr>
              <a:t> → </a:t>
            </a:r>
            <a:r>
              <a:rPr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7"/>
              </a:rPr>
              <a:t>O</a:t>
            </a:r>
            <a:r>
              <a:rPr baseline="-25000"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8"/>
              </a:rPr>
              <a:t>2</a:t>
            </a:r>
            <a:r>
              <a:rPr lang="fr" sz="1300">
                <a:solidFill>
                  <a:srgbClr val="202122"/>
                </a:solidFill>
                <a:highlight>
                  <a:srgbClr val="FFFFFF"/>
                </a:highlight>
              </a:rPr>
              <a:t> + 2 </a:t>
            </a:r>
            <a:r>
              <a:rPr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9"/>
              </a:rPr>
              <a:t>H</a:t>
            </a:r>
            <a:r>
              <a:rPr baseline="-25000"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10"/>
              </a:rPr>
              <a:t>2</a:t>
            </a:r>
            <a:r>
              <a:rPr lang="fr" sz="1300">
                <a:solidFill>
                  <a:srgbClr val="0B0080"/>
                </a:solidFill>
                <a:highlight>
                  <a:srgbClr val="FFFFFF"/>
                </a:highlight>
                <a:uFill>
                  <a:noFill/>
                </a:uFill>
                <a:hlinkClick r:id="rId11"/>
              </a:rPr>
              <a:t>O</a:t>
            </a:r>
            <a:endParaRPr sz="3000"/>
          </a:p>
        </p:txBody>
      </p:sp>
      <p:sp>
        <p:nvSpPr>
          <p:cNvPr id="132" name="Google Shape;13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11700" y="863850"/>
            <a:ext cx="8480351" cy="4234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2"/>
          <p:cNvSpPr/>
          <p:nvPr/>
        </p:nvSpPr>
        <p:spPr>
          <a:xfrm>
            <a:off x="888100" y="4055625"/>
            <a:ext cx="681000" cy="229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3F3F3"/>
              </a:gs>
              <a:gs pos="88000">
                <a:srgbClr val="D3D3D3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2"/>
          <p:cNvSpPr/>
          <p:nvPr/>
        </p:nvSpPr>
        <p:spPr>
          <a:xfrm>
            <a:off x="2861050" y="4055625"/>
            <a:ext cx="681000" cy="229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3F3F3"/>
              </a:gs>
              <a:gs pos="88000">
                <a:srgbClr val="D3D3D3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2"/>
          <p:cNvSpPr/>
          <p:nvPr/>
        </p:nvSpPr>
        <p:spPr>
          <a:xfrm>
            <a:off x="4671200" y="4219800"/>
            <a:ext cx="681000" cy="229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3F3F3"/>
              </a:gs>
              <a:gs pos="88000">
                <a:srgbClr val="D3D3D3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2"/>
          <p:cNvSpPr/>
          <p:nvPr/>
        </p:nvSpPr>
        <p:spPr>
          <a:xfrm>
            <a:off x="6577575" y="4113150"/>
            <a:ext cx="681000" cy="275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3F3F3"/>
              </a:gs>
              <a:gs pos="88000">
                <a:srgbClr val="D3D3D3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Catalyse homogène</a:t>
            </a:r>
            <a:endParaRPr/>
          </a:p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053" y="1224928"/>
            <a:ext cx="8353800" cy="301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Réaction rapide</a:t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chemeClr val="dk1"/>
                </a:solidFill>
              </a:rPr>
              <a:t>MnO</a:t>
            </a:r>
            <a:r>
              <a:rPr baseline="-25000" lang="fr" sz="1300">
                <a:solidFill>
                  <a:schemeClr val="dk1"/>
                </a:solidFill>
              </a:rPr>
              <a:t>4</a:t>
            </a:r>
            <a:r>
              <a:rPr baseline="30000" lang="fr" sz="1300">
                <a:solidFill>
                  <a:schemeClr val="dk1"/>
                </a:solidFill>
              </a:rPr>
              <a:t>-</a:t>
            </a:r>
            <a:r>
              <a:rPr lang="fr" sz="1300">
                <a:solidFill>
                  <a:schemeClr val="dk1"/>
                </a:solidFill>
              </a:rPr>
              <a:t>/Mn</a:t>
            </a:r>
            <a:r>
              <a:rPr baseline="30000" lang="fr" sz="1300">
                <a:solidFill>
                  <a:schemeClr val="dk1"/>
                </a:solidFill>
              </a:rPr>
              <a:t>2+</a:t>
            </a:r>
            <a:r>
              <a:rPr lang="fr" sz="1300">
                <a:solidFill>
                  <a:schemeClr val="dk1"/>
                </a:solidFill>
              </a:rPr>
              <a:t> et Fe</a:t>
            </a:r>
            <a:r>
              <a:rPr baseline="30000" lang="fr" sz="1300">
                <a:solidFill>
                  <a:schemeClr val="dk1"/>
                </a:solidFill>
              </a:rPr>
              <a:t>3+</a:t>
            </a:r>
            <a:r>
              <a:rPr lang="fr" sz="1300">
                <a:solidFill>
                  <a:schemeClr val="dk1"/>
                </a:solidFill>
              </a:rPr>
              <a:t>/F</a:t>
            </a:r>
            <a:r>
              <a:rPr baseline="30000" lang="fr" sz="1300">
                <a:solidFill>
                  <a:schemeClr val="dk1"/>
                </a:solidFill>
              </a:rPr>
              <a:t>2+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u="sng">
                <a:solidFill>
                  <a:schemeClr val="accent5"/>
                </a:solidFill>
                <a:hlinkClick r:id="rId3"/>
              </a:rPr>
              <a:t>https://www.youtube.com/watch?v=O50sHIoTuBA</a:t>
            </a:r>
            <a:r>
              <a:rPr baseline="30000" lang="fr" sz="1100">
                <a:solidFill>
                  <a:srgbClr val="202122"/>
                </a:solidFill>
                <a:highlight>
                  <a:srgbClr val="FFFFFF"/>
                </a:highlight>
              </a:rPr>
              <a:t> (4min)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50">
                <a:solidFill>
                  <a:srgbClr val="202122"/>
                </a:solidFill>
                <a:highlight>
                  <a:srgbClr val="FFFFFF"/>
                </a:highlight>
              </a:rPr>
              <a:t>MnO</a:t>
            </a:r>
            <a:r>
              <a:rPr baseline="-25000" lang="fr" sz="1600">
                <a:solidFill>
                  <a:srgbClr val="202122"/>
                </a:solidFill>
                <a:highlight>
                  <a:srgbClr val="FFFFFF"/>
                </a:highlight>
              </a:rPr>
              <a:t>4</a:t>
            </a:r>
            <a:r>
              <a:rPr baseline="30000" lang="fr" sz="1600">
                <a:solidFill>
                  <a:srgbClr val="202122"/>
                </a:solidFill>
                <a:highlight>
                  <a:srgbClr val="FFFFFF"/>
                </a:highlight>
              </a:rPr>
              <a:t>-</a:t>
            </a:r>
            <a:r>
              <a:rPr lang="fr" sz="1550">
                <a:solidFill>
                  <a:srgbClr val="202122"/>
                </a:solidFill>
                <a:highlight>
                  <a:srgbClr val="FFFFFF"/>
                </a:highlight>
              </a:rPr>
              <a:t> + 8H</a:t>
            </a:r>
            <a:r>
              <a:rPr baseline="30000" lang="fr" sz="1600">
                <a:solidFill>
                  <a:srgbClr val="202122"/>
                </a:solidFill>
                <a:highlight>
                  <a:srgbClr val="FFFFFF"/>
                </a:highlight>
              </a:rPr>
              <a:t>+</a:t>
            </a:r>
            <a:r>
              <a:rPr lang="fr" sz="1550">
                <a:solidFill>
                  <a:srgbClr val="202122"/>
                </a:solidFill>
                <a:highlight>
                  <a:srgbClr val="FFFFFF"/>
                </a:highlight>
              </a:rPr>
              <a:t> + 5Fe</a:t>
            </a:r>
            <a:r>
              <a:rPr baseline="30000" lang="fr" sz="1600">
                <a:solidFill>
                  <a:srgbClr val="202122"/>
                </a:solidFill>
                <a:highlight>
                  <a:srgbClr val="FFFFFF"/>
                </a:highlight>
              </a:rPr>
              <a:t>2+</a:t>
            </a:r>
            <a:r>
              <a:rPr lang="fr" sz="1550">
                <a:solidFill>
                  <a:srgbClr val="202122"/>
                </a:solidFill>
                <a:highlight>
                  <a:srgbClr val="FFFFFF"/>
                </a:highlight>
              </a:rPr>
              <a:t> = Mn</a:t>
            </a:r>
            <a:r>
              <a:rPr baseline="30000" lang="fr" sz="1600">
                <a:solidFill>
                  <a:srgbClr val="202122"/>
                </a:solidFill>
                <a:highlight>
                  <a:srgbClr val="FFFFFF"/>
                </a:highlight>
              </a:rPr>
              <a:t>2+</a:t>
            </a:r>
            <a:r>
              <a:rPr lang="fr" sz="1550">
                <a:solidFill>
                  <a:srgbClr val="202122"/>
                </a:solidFill>
                <a:highlight>
                  <a:srgbClr val="FFFFFF"/>
                </a:highlight>
              </a:rPr>
              <a:t> + 4H</a:t>
            </a:r>
            <a:r>
              <a:rPr baseline="-25000" lang="fr" sz="1600">
                <a:solidFill>
                  <a:srgbClr val="202122"/>
                </a:solidFill>
                <a:highlight>
                  <a:srgbClr val="FFFFFF"/>
                </a:highlight>
              </a:rPr>
              <a:t>2</a:t>
            </a:r>
            <a:r>
              <a:rPr lang="fr" sz="1550">
                <a:solidFill>
                  <a:srgbClr val="202122"/>
                </a:solidFill>
                <a:highlight>
                  <a:srgbClr val="FFFFFF"/>
                </a:highlight>
              </a:rPr>
              <a:t>O + 5Fe</a:t>
            </a:r>
            <a:r>
              <a:rPr baseline="30000" lang="fr" sz="1600">
                <a:solidFill>
                  <a:srgbClr val="202122"/>
                </a:solidFill>
                <a:highlight>
                  <a:srgbClr val="FFFFFF"/>
                </a:highlight>
              </a:rPr>
              <a:t>3+</a:t>
            </a:r>
            <a:endParaRPr baseline="30000" sz="160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aseline="30000" sz="1100">
              <a:solidFill>
                <a:srgbClr val="2021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Réaction lente</a:t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9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chemeClr val="dk1"/>
                </a:solidFill>
              </a:rPr>
              <a:t>I</a:t>
            </a:r>
            <a:r>
              <a:rPr baseline="-25000" lang="fr" sz="1300">
                <a:solidFill>
                  <a:schemeClr val="dk1"/>
                </a:solidFill>
              </a:rPr>
              <a:t>2</a:t>
            </a:r>
            <a:r>
              <a:rPr lang="fr" sz="1300">
                <a:solidFill>
                  <a:schemeClr val="dk1"/>
                </a:solidFill>
              </a:rPr>
              <a:t>/I</a:t>
            </a:r>
            <a:r>
              <a:rPr baseline="30000" lang="fr" sz="1300">
                <a:solidFill>
                  <a:schemeClr val="dk1"/>
                </a:solidFill>
              </a:rPr>
              <a:t>-</a:t>
            </a:r>
            <a:r>
              <a:rPr lang="fr" sz="1300">
                <a:solidFill>
                  <a:schemeClr val="dk1"/>
                </a:solidFill>
              </a:rPr>
              <a:t> et H</a:t>
            </a:r>
            <a:r>
              <a:rPr baseline="-25000" lang="fr" sz="1300">
                <a:solidFill>
                  <a:schemeClr val="dk1"/>
                </a:solidFill>
              </a:rPr>
              <a:t>2</a:t>
            </a:r>
            <a:r>
              <a:rPr lang="fr" sz="1300">
                <a:solidFill>
                  <a:schemeClr val="dk1"/>
                </a:solidFill>
              </a:rPr>
              <a:t>O/H</a:t>
            </a:r>
            <a:r>
              <a:rPr baseline="-25000" lang="fr" sz="1300">
                <a:solidFill>
                  <a:schemeClr val="dk1"/>
                </a:solidFill>
              </a:rPr>
              <a:t>2</a:t>
            </a:r>
            <a:r>
              <a:rPr lang="fr" sz="1300">
                <a:solidFill>
                  <a:schemeClr val="dk1"/>
                </a:solidFill>
              </a:rPr>
              <a:t>O</a:t>
            </a:r>
            <a:r>
              <a:rPr baseline="-25000" lang="fr" sz="1300">
                <a:solidFill>
                  <a:schemeClr val="dk1"/>
                </a:solidFill>
              </a:rPr>
              <a:t>2</a:t>
            </a:r>
            <a:endParaRPr baseline="-25000"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u="sng">
                <a:solidFill>
                  <a:srgbClr val="1155CC"/>
                </a:solidFill>
                <a:hlinkClick r:id="rId3"/>
              </a:rPr>
              <a:t>https://www.youtube.com/watch?v=K_yECsIaN8A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</a:rPr>
              <a:t>H</a:t>
            </a:r>
            <a:r>
              <a:rPr baseline="-25000" lang="fr" sz="1600">
                <a:solidFill>
                  <a:schemeClr val="dk1"/>
                </a:solidFill>
              </a:rPr>
              <a:t>2</a:t>
            </a:r>
            <a:r>
              <a:rPr lang="fr" sz="1600">
                <a:solidFill>
                  <a:schemeClr val="dk1"/>
                </a:solidFill>
              </a:rPr>
              <a:t>O</a:t>
            </a:r>
            <a:r>
              <a:rPr baseline="-25000" lang="fr" sz="1600">
                <a:solidFill>
                  <a:schemeClr val="dk1"/>
                </a:solidFill>
              </a:rPr>
              <a:t>2 (aq) </a:t>
            </a:r>
            <a:r>
              <a:rPr lang="fr" sz="1600">
                <a:solidFill>
                  <a:schemeClr val="dk1"/>
                </a:solidFill>
              </a:rPr>
              <a:t> + 2I</a:t>
            </a:r>
            <a:r>
              <a:rPr baseline="30000" lang="fr" sz="1600">
                <a:solidFill>
                  <a:schemeClr val="dk1"/>
                </a:solidFill>
              </a:rPr>
              <a:t>-</a:t>
            </a:r>
            <a:r>
              <a:rPr baseline="-25000" lang="fr" sz="1600">
                <a:solidFill>
                  <a:schemeClr val="dk1"/>
                </a:solidFill>
              </a:rPr>
              <a:t>(aq) </a:t>
            </a:r>
            <a:r>
              <a:rPr lang="fr" sz="1600">
                <a:solidFill>
                  <a:schemeClr val="dk1"/>
                </a:solidFill>
              </a:rPr>
              <a:t>+ 2 H</a:t>
            </a:r>
            <a:r>
              <a:rPr baseline="30000" lang="fr" sz="1600">
                <a:solidFill>
                  <a:schemeClr val="dk1"/>
                </a:solidFill>
              </a:rPr>
              <a:t>+</a:t>
            </a:r>
            <a:r>
              <a:rPr baseline="-25000" lang="fr" sz="1600">
                <a:solidFill>
                  <a:schemeClr val="dk1"/>
                </a:solidFill>
              </a:rPr>
              <a:t>(aq) </a:t>
            </a:r>
            <a:r>
              <a:rPr lang="fr" sz="1600">
                <a:solidFill>
                  <a:schemeClr val="dk1"/>
                </a:solidFill>
              </a:rPr>
              <a:t>→ I</a:t>
            </a:r>
            <a:r>
              <a:rPr baseline="-25000" lang="fr" sz="1600">
                <a:solidFill>
                  <a:schemeClr val="dk1"/>
                </a:solidFill>
              </a:rPr>
              <a:t>2(aq) </a:t>
            </a:r>
            <a:r>
              <a:rPr lang="fr" sz="1600">
                <a:solidFill>
                  <a:schemeClr val="dk1"/>
                </a:solidFill>
              </a:rPr>
              <a:t>+ 2H</a:t>
            </a:r>
            <a:r>
              <a:rPr baseline="-25000" lang="fr" sz="1600">
                <a:solidFill>
                  <a:schemeClr val="dk1"/>
                </a:solidFill>
              </a:rPr>
              <a:t>2</a:t>
            </a:r>
            <a:r>
              <a:rPr lang="fr" sz="1600">
                <a:solidFill>
                  <a:schemeClr val="dk1"/>
                </a:solidFill>
              </a:rPr>
              <a:t>O</a:t>
            </a:r>
            <a:r>
              <a:rPr baseline="-25000" lang="fr" sz="1600">
                <a:solidFill>
                  <a:schemeClr val="dk1"/>
                </a:solidFill>
              </a:rPr>
              <a:t>(l)</a:t>
            </a:r>
            <a:endParaRPr baseline="-25000"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aseline="-25000"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aseline="-25000"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Spectrophotométrie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</a:rPr>
              <a:t>H</a:t>
            </a:r>
            <a:r>
              <a:rPr baseline="-25000" lang="fr" sz="1500">
                <a:solidFill>
                  <a:schemeClr val="dk1"/>
                </a:solidFill>
              </a:rPr>
              <a:t>2</a:t>
            </a:r>
            <a:r>
              <a:rPr lang="fr" sz="1500">
                <a:solidFill>
                  <a:schemeClr val="dk1"/>
                </a:solidFill>
              </a:rPr>
              <a:t>O</a:t>
            </a:r>
            <a:r>
              <a:rPr baseline="-25000" lang="fr" sz="1500">
                <a:solidFill>
                  <a:schemeClr val="dk1"/>
                </a:solidFill>
              </a:rPr>
              <a:t>2 (aq) </a:t>
            </a:r>
            <a:r>
              <a:rPr lang="fr" sz="1500">
                <a:solidFill>
                  <a:schemeClr val="dk1"/>
                </a:solidFill>
              </a:rPr>
              <a:t> + 2I</a:t>
            </a:r>
            <a:r>
              <a:rPr baseline="30000" lang="fr" sz="1500">
                <a:solidFill>
                  <a:schemeClr val="dk1"/>
                </a:solidFill>
              </a:rPr>
              <a:t>-</a:t>
            </a:r>
            <a:r>
              <a:rPr baseline="-25000" lang="fr" sz="1500">
                <a:solidFill>
                  <a:schemeClr val="dk1"/>
                </a:solidFill>
              </a:rPr>
              <a:t>(aq) </a:t>
            </a:r>
            <a:r>
              <a:rPr lang="fr" sz="1500">
                <a:solidFill>
                  <a:schemeClr val="dk1"/>
                </a:solidFill>
              </a:rPr>
              <a:t>+ 2 H</a:t>
            </a:r>
            <a:r>
              <a:rPr baseline="30000" lang="fr" sz="1500">
                <a:solidFill>
                  <a:schemeClr val="dk1"/>
                </a:solidFill>
              </a:rPr>
              <a:t>+</a:t>
            </a:r>
            <a:r>
              <a:rPr baseline="-25000" lang="fr" sz="1500">
                <a:solidFill>
                  <a:schemeClr val="dk1"/>
                </a:solidFill>
              </a:rPr>
              <a:t>(aq) </a:t>
            </a:r>
            <a:r>
              <a:rPr lang="fr" sz="1500">
                <a:solidFill>
                  <a:schemeClr val="dk1"/>
                </a:solidFill>
              </a:rPr>
              <a:t>→ I</a:t>
            </a:r>
            <a:r>
              <a:rPr baseline="-25000" lang="fr" sz="1500">
                <a:solidFill>
                  <a:schemeClr val="dk1"/>
                </a:solidFill>
              </a:rPr>
              <a:t>2(aq) </a:t>
            </a:r>
            <a:r>
              <a:rPr lang="fr" sz="1500">
                <a:solidFill>
                  <a:schemeClr val="dk1"/>
                </a:solidFill>
              </a:rPr>
              <a:t>+ 2H</a:t>
            </a:r>
            <a:r>
              <a:rPr baseline="-25000" lang="fr" sz="1500">
                <a:solidFill>
                  <a:schemeClr val="dk1"/>
                </a:solidFill>
              </a:rPr>
              <a:t>2</a:t>
            </a:r>
            <a:r>
              <a:rPr lang="fr" sz="1500">
                <a:solidFill>
                  <a:schemeClr val="dk1"/>
                </a:solidFill>
              </a:rPr>
              <a:t>O</a:t>
            </a:r>
            <a:r>
              <a:rPr baseline="-25000" lang="fr" sz="1500">
                <a:solidFill>
                  <a:schemeClr val="dk1"/>
                </a:solidFill>
              </a:rPr>
              <a:t>(l)</a:t>
            </a:r>
            <a:endParaRPr baseline="-25000"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/>
          </a:blip>
          <a:srcRect b="0" l="0" r="66763" t="35387"/>
          <a:stretch/>
        </p:blipFill>
        <p:spPr>
          <a:xfrm>
            <a:off x="753825" y="1998450"/>
            <a:ext cx="2116500" cy="280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/>
          <p:nvPr/>
        </p:nvSpPr>
        <p:spPr>
          <a:xfrm>
            <a:off x="3062375" y="3508075"/>
            <a:ext cx="4873800" cy="12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5 mL KI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+ 20 mL H</a:t>
            </a:r>
            <a:r>
              <a:rPr baseline="-25000" lang="fr"/>
              <a:t>2</a:t>
            </a:r>
            <a:r>
              <a:rPr lang="fr"/>
              <a:t>SO</a:t>
            </a:r>
            <a:r>
              <a:rPr baseline="-25000" lang="fr"/>
              <a:t>4</a:t>
            </a:r>
            <a:r>
              <a:rPr lang="fr"/>
              <a:t>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+ 5 mL H</a:t>
            </a:r>
            <a:r>
              <a:rPr baseline="-25000" lang="fr"/>
              <a:t>2</a:t>
            </a:r>
            <a:r>
              <a:rPr lang="fr"/>
              <a:t>O</a:t>
            </a:r>
            <a:r>
              <a:rPr baseline="-25000" lang="fr"/>
              <a:t>2</a:t>
            </a:r>
            <a:endParaRPr baseline="-25000"/>
          </a:p>
        </p:txBody>
      </p:sp>
      <p:sp>
        <p:nvSpPr>
          <p:cNvPr id="75" name="Google Shape;75;p16"/>
          <p:cNvSpPr txBox="1"/>
          <p:nvPr/>
        </p:nvSpPr>
        <p:spPr>
          <a:xfrm>
            <a:off x="5145500" y="1839025"/>
            <a:ext cx="3896400" cy="11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Réglage</a:t>
            </a:r>
            <a:r>
              <a:rPr lang="fr"/>
              <a:t> spectrophotomètre : λ = 470 nm </a:t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969500" y="3604150"/>
            <a:ext cx="1776300" cy="10509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7" name="Google Shape;77;p16"/>
          <p:cNvCxnSpPr>
            <a:stCxn id="74" idx="1"/>
          </p:cNvCxnSpPr>
          <p:nvPr/>
        </p:nvCxnSpPr>
        <p:spPr>
          <a:xfrm flipH="1">
            <a:off x="2331275" y="4157575"/>
            <a:ext cx="731100" cy="1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" name="Google Shape;78;p16"/>
          <p:cNvSpPr/>
          <p:nvPr/>
        </p:nvSpPr>
        <p:spPr>
          <a:xfrm>
            <a:off x="3115700" y="3508075"/>
            <a:ext cx="1361725" cy="799150"/>
          </a:xfrm>
          <a:prstGeom prst="flowChart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94000"/>
              </a:srgbClr>
            </a:outerShdw>
          </a:effectLst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773" y="93573"/>
            <a:ext cx="7986475" cy="495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245100" y="141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Temps de demi-réaction t</a:t>
            </a:r>
            <a:r>
              <a:rPr baseline="-25000" lang="fr"/>
              <a:t>1/2</a:t>
            </a:r>
            <a:r>
              <a:rPr lang="fr"/>
              <a:t> </a:t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4400" y="806750"/>
            <a:ext cx="5815175" cy="433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1990075" y="685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</a:rPr>
              <a:t>H</a:t>
            </a:r>
            <a:r>
              <a:rPr baseline="-25000" lang="fr" sz="1500">
                <a:solidFill>
                  <a:schemeClr val="dk1"/>
                </a:solidFill>
              </a:rPr>
              <a:t>2</a:t>
            </a:r>
            <a:r>
              <a:rPr lang="fr" sz="1500">
                <a:solidFill>
                  <a:schemeClr val="dk1"/>
                </a:solidFill>
              </a:rPr>
              <a:t>O</a:t>
            </a:r>
            <a:r>
              <a:rPr baseline="-25000" lang="fr" sz="1500">
                <a:solidFill>
                  <a:schemeClr val="dk1"/>
                </a:solidFill>
              </a:rPr>
              <a:t>2 (aq) </a:t>
            </a:r>
            <a:r>
              <a:rPr lang="fr" sz="1500">
                <a:solidFill>
                  <a:schemeClr val="dk1"/>
                </a:solidFill>
              </a:rPr>
              <a:t> + 2I</a:t>
            </a:r>
            <a:r>
              <a:rPr baseline="30000" lang="fr" sz="1500">
                <a:solidFill>
                  <a:schemeClr val="dk1"/>
                </a:solidFill>
              </a:rPr>
              <a:t>-</a:t>
            </a:r>
            <a:r>
              <a:rPr baseline="-25000" lang="fr" sz="1500">
                <a:solidFill>
                  <a:schemeClr val="dk1"/>
                </a:solidFill>
              </a:rPr>
              <a:t>(aq) </a:t>
            </a:r>
            <a:r>
              <a:rPr lang="fr" sz="1500">
                <a:solidFill>
                  <a:schemeClr val="dk1"/>
                </a:solidFill>
              </a:rPr>
              <a:t>+ 2 H</a:t>
            </a:r>
            <a:r>
              <a:rPr baseline="30000" lang="fr" sz="1500">
                <a:solidFill>
                  <a:schemeClr val="dk1"/>
                </a:solidFill>
              </a:rPr>
              <a:t>+</a:t>
            </a:r>
            <a:r>
              <a:rPr baseline="-25000" lang="fr" sz="1500">
                <a:solidFill>
                  <a:schemeClr val="dk1"/>
                </a:solidFill>
              </a:rPr>
              <a:t>(aq)</a:t>
            </a:r>
            <a:r>
              <a:rPr lang="fr" sz="1500">
                <a:solidFill>
                  <a:schemeClr val="dk1"/>
                </a:solidFill>
              </a:rPr>
              <a:t> → I</a:t>
            </a:r>
            <a:r>
              <a:rPr baseline="-25000" lang="fr" sz="1500">
                <a:solidFill>
                  <a:schemeClr val="dk1"/>
                </a:solidFill>
              </a:rPr>
              <a:t>2(aq) </a:t>
            </a:r>
            <a:r>
              <a:rPr lang="fr" sz="1500">
                <a:solidFill>
                  <a:schemeClr val="dk1"/>
                </a:solidFill>
              </a:rPr>
              <a:t>+ 2H</a:t>
            </a:r>
            <a:r>
              <a:rPr baseline="-25000" lang="fr" sz="1500">
                <a:solidFill>
                  <a:schemeClr val="dk1"/>
                </a:solidFill>
              </a:rPr>
              <a:t>2</a:t>
            </a:r>
            <a:r>
              <a:rPr lang="fr" sz="1500">
                <a:solidFill>
                  <a:schemeClr val="dk1"/>
                </a:solidFill>
              </a:rPr>
              <a:t>O</a:t>
            </a:r>
            <a:r>
              <a:rPr baseline="-25000" lang="fr" sz="1500">
                <a:solidFill>
                  <a:schemeClr val="dk1"/>
                </a:solidFill>
              </a:rPr>
              <a:t>(l)</a:t>
            </a:r>
            <a:endParaRPr baseline="-25000"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 rotWithShape="1">
          <a:blip r:embed="rId3">
            <a:alphaModFix/>
          </a:blip>
          <a:srcRect b="0" l="0" r="66763" t="35387"/>
          <a:stretch/>
        </p:blipFill>
        <p:spPr>
          <a:xfrm>
            <a:off x="710700" y="2406500"/>
            <a:ext cx="1711775" cy="22716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 txBox="1"/>
          <p:nvPr/>
        </p:nvSpPr>
        <p:spPr>
          <a:xfrm>
            <a:off x="2916125" y="1220400"/>
            <a:ext cx="2516100" cy="10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1</a:t>
            </a:r>
            <a:r>
              <a:rPr lang="fr"/>
              <a:t> mL solution KI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+ 4 mL solution H</a:t>
            </a:r>
            <a:r>
              <a:rPr baseline="-25000" lang="fr"/>
              <a:t>2</a:t>
            </a:r>
            <a:r>
              <a:rPr lang="fr"/>
              <a:t>SO</a:t>
            </a:r>
            <a:r>
              <a:rPr baseline="-25000" lang="fr"/>
              <a:t>4</a:t>
            </a:r>
            <a:r>
              <a:rPr lang="fr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+ 1 mL solution H</a:t>
            </a:r>
            <a:r>
              <a:rPr baseline="-25000" lang="fr"/>
              <a:t>2</a:t>
            </a:r>
            <a:r>
              <a:rPr lang="fr"/>
              <a:t>O</a:t>
            </a:r>
            <a:r>
              <a:rPr baseline="-25000" lang="fr"/>
              <a:t>2</a:t>
            </a:r>
            <a:endParaRPr baseline="-25000"/>
          </a:p>
        </p:txBody>
      </p:sp>
      <p:pic>
        <p:nvPicPr>
          <p:cNvPr id="97" name="Google Shape;97;p19"/>
          <p:cNvPicPr preferRelativeResize="0"/>
          <p:nvPr/>
        </p:nvPicPr>
        <p:blipFill rotWithShape="1">
          <a:blip r:embed="rId3">
            <a:alphaModFix/>
          </a:blip>
          <a:srcRect b="0" l="0" r="66763" t="35387"/>
          <a:stretch/>
        </p:blipFill>
        <p:spPr>
          <a:xfrm>
            <a:off x="2954988" y="2406500"/>
            <a:ext cx="1711775" cy="227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9"/>
          <p:cNvPicPr preferRelativeResize="0"/>
          <p:nvPr/>
        </p:nvPicPr>
        <p:blipFill rotWithShape="1">
          <a:blip r:embed="rId3">
            <a:alphaModFix/>
          </a:blip>
          <a:srcRect b="0" l="0" r="66763" t="35387"/>
          <a:stretch/>
        </p:blipFill>
        <p:spPr>
          <a:xfrm>
            <a:off x="5199275" y="2406500"/>
            <a:ext cx="1711775" cy="227162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/>
        </p:nvSpPr>
        <p:spPr>
          <a:xfrm>
            <a:off x="5635925" y="3881875"/>
            <a:ext cx="9921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60°C</a:t>
            </a:r>
            <a:endParaRPr/>
          </a:p>
        </p:txBody>
      </p:sp>
      <p:sp>
        <p:nvSpPr>
          <p:cNvPr id="100" name="Google Shape;100;p19"/>
          <p:cNvSpPr txBox="1"/>
          <p:nvPr/>
        </p:nvSpPr>
        <p:spPr>
          <a:xfrm>
            <a:off x="3314825" y="3881875"/>
            <a:ext cx="9921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Tamb °</a:t>
            </a:r>
            <a:r>
              <a:rPr lang="fr"/>
              <a:t>C</a:t>
            </a:r>
            <a:endParaRPr/>
          </a:p>
        </p:txBody>
      </p:sp>
      <p:sp>
        <p:nvSpPr>
          <p:cNvPr id="101" name="Google Shape;101;p19"/>
          <p:cNvSpPr txBox="1"/>
          <p:nvPr/>
        </p:nvSpPr>
        <p:spPr>
          <a:xfrm>
            <a:off x="1209975" y="3881875"/>
            <a:ext cx="992100" cy="5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0</a:t>
            </a:r>
            <a:r>
              <a:rPr lang="fr"/>
              <a:t>°C</a:t>
            </a:r>
            <a:endParaRPr/>
          </a:p>
        </p:txBody>
      </p:sp>
      <p:sp>
        <p:nvSpPr>
          <p:cNvPr id="102" name="Google Shape;102;p19"/>
          <p:cNvSpPr txBox="1"/>
          <p:nvPr>
            <p:ph type="title"/>
          </p:nvPr>
        </p:nvSpPr>
        <p:spPr>
          <a:xfrm>
            <a:off x="156275" y="1123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Influence de la température</a:t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873275" y="3589350"/>
            <a:ext cx="1465200" cy="9546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0 °C</a:t>
            </a:r>
            <a:endParaRPr/>
          </a:p>
        </p:txBody>
      </p:sp>
      <p:sp>
        <p:nvSpPr>
          <p:cNvPr id="104" name="Google Shape;104;p19"/>
          <p:cNvSpPr/>
          <p:nvPr/>
        </p:nvSpPr>
        <p:spPr>
          <a:xfrm>
            <a:off x="3106800" y="3589350"/>
            <a:ext cx="1465200" cy="954600"/>
          </a:xfrm>
          <a:prstGeom prst="roundRect">
            <a:avLst>
              <a:gd fmla="val 16667" name="adj"/>
            </a:avLst>
          </a:prstGeom>
          <a:solidFill>
            <a:srgbClr val="F9CB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</a:t>
            </a:r>
            <a:r>
              <a:rPr baseline="-25000" lang="fr"/>
              <a:t>amb</a:t>
            </a:r>
            <a:endParaRPr baseline="-25000"/>
          </a:p>
        </p:txBody>
      </p:sp>
      <p:sp>
        <p:nvSpPr>
          <p:cNvPr id="105" name="Google Shape;105;p19"/>
          <p:cNvSpPr/>
          <p:nvPr/>
        </p:nvSpPr>
        <p:spPr>
          <a:xfrm>
            <a:off x="5340325" y="3589350"/>
            <a:ext cx="1465200" cy="954600"/>
          </a:xfrm>
          <a:prstGeom prst="roundRect">
            <a:avLst>
              <a:gd fmla="val 16667" name="adj"/>
            </a:avLst>
          </a:prstGeom>
          <a:solidFill>
            <a:srgbClr val="F6B26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6</a:t>
            </a:r>
            <a:r>
              <a:rPr lang="fr"/>
              <a:t>0 °C</a:t>
            </a:r>
            <a:endParaRPr/>
          </a:p>
        </p:txBody>
      </p:sp>
      <p:sp>
        <p:nvSpPr>
          <p:cNvPr id="106" name="Google Shape;106;p19"/>
          <p:cNvSpPr/>
          <p:nvPr/>
        </p:nvSpPr>
        <p:spPr>
          <a:xfrm>
            <a:off x="2878875" y="1258250"/>
            <a:ext cx="2064800" cy="843550"/>
          </a:xfrm>
          <a:prstGeom prst="flowChartProcess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94000"/>
              </a:srgbClr>
            </a:outerShdw>
          </a:effectLst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7" name="Google Shape;107;p19"/>
          <p:cNvCxnSpPr>
            <a:endCxn id="103" idx="0"/>
          </p:cNvCxnSpPr>
          <p:nvPr/>
        </p:nvCxnSpPr>
        <p:spPr>
          <a:xfrm flipH="1">
            <a:off x="1605875" y="1680150"/>
            <a:ext cx="1272900" cy="190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9"/>
          <p:cNvCxnSpPr>
            <a:stCxn id="106" idx="2"/>
            <a:endCxn id="104" idx="0"/>
          </p:cNvCxnSpPr>
          <p:nvPr/>
        </p:nvCxnSpPr>
        <p:spPr>
          <a:xfrm flipH="1">
            <a:off x="3839275" y="2101800"/>
            <a:ext cx="72000" cy="148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9"/>
          <p:cNvCxnSpPr>
            <a:stCxn id="106" idx="3"/>
          </p:cNvCxnSpPr>
          <p:nvPr/>
        </p:nvCxnSpPr>
        <p:spPr>
          <a:xfrm>
            <a:off x="4943675" y="1680025"/>
            <a:ext cx="1280400" cy="1938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Autres facteurs cinétiques</a:t>
            </a:r>
            <a:endParaRPr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-Solvant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00"/>
                </a:solidFill>
              </a:rPr>
              <a:t>-L’éclairement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>
                <a:solidFill>
                  <a:srgbClr val="000000"/>
                </a:solidFill>
              </a:rPr>
              <a:t>-Catalyseurs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type="title"/>
          </p:nvPr>
        </p:nvSpPr>
        <p:spPr>
          <a:xfrm>
            <a:off x="311700" y="304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Influence du catalyseur</a:t>
            </a:r>
            <a:endParaRPr/>
          </a:p>
        </p:txBody>
      </p:sp>
      <p:sp>
        <p:nvSpPr>
          <p:cNvPr id="121" name="Google Shape;12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425" y="973325"/>
            <a:ext cx="8619249" cy="408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/>
          <p:nvPr/>
        </p:nvSpPr>
        <p:spPr>
          <a:xfrm>
            <a:off x="1154500" y="4033400"/>
            <a:ext cx="681000" cy="229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3F3F3"/>
              </a:gs>
              <a:gs pos="88000">
                <a:srgbClr val="D3D3D3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1"/>
          <p:cNvSpPr/>
          <p:nvPr/>
        </p:nvSpPr>
        <p:spPr>
          <a:xfrm>
            <a:off x="3075675" y="4033400"/>
            <a:ext cx="681000" cy="229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3F3F3"/>
              </a:gs>
              <a:gs pos="88000">
                <a:srgbClr val="D3D3D3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4804425" y="4175400"/>
            <a:ext cx="681000" cy="229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3F3F3"/>
              </a:gs>
              <a:gs pos="88000">
                <a:srgbClr val="D3D3D3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/>
          <p:nvPr/>
        </p:nvSpPr>
        <p:spPr>
          <a:xfrm>
            <a:off x="6599800" y="4076175"/>
            <a:ext cx="681000" cy="2295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3F3F3"/>
              </a:gs>
              <a:gs pos="88000">
                <a:srgbClr val="D3D3D3"/>
              </a:gs>
              <a:gs pos="100000">
                <a:srgbClr val="B3B3B3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