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theme/theme1.xml" ContentType="application/vnd.openxmlformats-officedocument.theme+xml"/>
  <Override PartName="/ppt/media/image7.bmp" ContentType="image/bmp"/>
  <Override PartName="/ppt/media/image14.jpeg" ContentType="image/jpeg"/>
  <Override PartName="/ppt/media/image19.jpeg" ContentType="image/jpeg"/>
  <Override PartName="/ppt/media/image18.jpeg" ContentType="image/jpeg"/>
  <Override PartName="/ppt/media/image16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2.jpeg" ContentType="image/jpeg"/>
  <Override PartName="/ppt/media/image15.png" ContentType="image/png"/>
  <Override PartName="/ppt/media/image17.png" ContentType="image/png"/>
  <Override PartName="/ppt/media/image21.png" ContentType="image/png"/>
  <Override PartName="/ppt/media/image20.jpeg" ContentType="image/jpeg"/>
  <Override PartName="/ppt/media/image23.jpeg" ContentType="image/jpeg"/>
  <Override PartName="/ppt/media/image22.jpeg" ContentType="image/jpeg"/>
  <Override PartName="/ppt/media/image5.png" ContentType="image/png"/>
  <Override PartName="/ppt/media/image3.png" ContentType="image/png"/>
  <Override PartName="/ppt/media/image4.png" ContentType="image/png"/>
  <Override PartName="/ppt/media/image6.png" ContentType="image/png"/>
  <Override PartName="/ppt/media/image1.png" ContentType="image/png"/>
  <Override PartName="/ppt/media/image8.png" ContentType="image/png"/>
  <Override PartName="/ppt/media/image9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Click to edit the title text format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Click to edit the outline text format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Outline Level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Third Outline Level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Fourth Outline Level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Fifth Outline Level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Sixth Outline Level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Seventh Outline Level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&lt;date/time&gt;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fr-FR" sz="1400" spc="-1" strike="noStrike">
                <a:latin typeface="Times New Roman"/>
              </a:rPr>
              <a:t>&lt;footer&gt;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D028C4EA-F72B-4D74-8FE4-420C13A91D1A}" type="slidenum">
              <a:rPr b="0" lang="fr-FR" sz="1400" spc="-1" strike="noStrike">
                <a:latin typeface="Times New Roman"/>
              </a:rPr>
              <a:t>&lt;number&gt;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jpeg"/><Relationship Id="rId3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IKILwgl3MOg" TargetMode="External"/><Relationship Id="rId2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bmp"/><Relationship Id="rId4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76000" y="95976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fr-FR" sz="4000" spc="-1" strike="noStrike">
                <a:solidFill>
                  <a:srgbClr val="ff0000"/>
                </a:solidFill>
                <a:latin typeface="Arial"/>
              </a:rPr>
              <a:t>LC03 - Synthèses inorganiques</a:t>
            </a:r>
            <a:endParaRPr b="0" lang="fr-FR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0" lang="fr-FR" sz="3200" spc="-1" strike="noStrike" u="sng">
                <a:uFillTx/>
                <a:latin typeface="Arial"/>
              </a:rPr>
              <a:t>Résultats :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115" name="" descr=""/>
          <p:cNvPicPr/>
          <p:nvPr/>
        </p:nvPicPr>
        <p:blipFill>
          <a:blip r:embed="rId1"/>
          <a:stretch/>
        </p:blipFill>
        <p:spPr>
          <a:xfrm>
            <a:off x="603360" y="1298160"/>
            <a:ext cx="5948640" cy="143784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2"/>
          <a:stretch/>
        </p:blipFill>
        <p:spPr>
          <a:xfrm>
            <a:off x="504000" y="3018600"/>
            <a:ext cx="9071640" cy="2237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-36000" y="74160"/>
            <a:ext cx="10080000" cy="1250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3600" spc="-1" strike="noStrike" u="sng">
                <a:uFillTx/>
                <a:latin typeface="Arial"/>
              </a:rPr>
              <a:t>Caractérisation par spectrophotométrie</a:t>
            </a:r>
            <a:endParaRPr b="0" lang="fr-FR" sz="3600" spc="-1" strike="noStrike">
              <a:latin typeface="Arial"/>
            </a:endParaRPr>
          </a:p>
        </p:txBody>
      </p:sp>
      <p:pic>
        <p:nvPicPr>
          <p:cNvPr id="118" name="" descr=""/>
          <p:cNvPicPr/>
          <p:nvPr/>
        </p:nvPicPr>
        <p:blipFill>
          <a:blip r:embed="rId1"/>
          <a:stretch/>
        </p:blipFill>
        <p:spPr>
          <a:xfrm>
            <a:off x="2664000" y="1368000"/>
            <a:ext cx="4698000" cy="3888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504000" y="10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3600" spc="-1" strike="noStrike" u="sng">
                <a:uFillTx/>
                <a:latin typeface="Arial"/>
              </a:rPr>
              <a:t>Électrolyse de l’eau</a:t>
            </a:r>
            <a:endParaRPr b="0" lang="fr-FR" sz="3600" spc="-1" strike="noStrike">
              <a:latin typeface="Arial"/>
            </a:endParaRPr>
          </a:p>
        </p:txBody>
      </p:sp>
      <p:pic>
        <p:nvPicPr>
          <p:cNvPr id="120" name="" descr=""/>
          <p:cNvPicPr/>
          <p:nvPr/>
        </p:nvPicPr>
        <p:blipFill>
          <a:blip r:embed="rId1"/>
          <a:stretch/>
        </p:blipFill>
        <p:spPr>
          <a:xfrm>
            <a:off x="1872000" y="730800"/>
            <a:ext cx="4320000" cy="4939200"/>
          </a:xfrm>
          <a:prstGeom prst="rect">
            <a:avLst/>
          </a:prstGeom>
          <a:ln>
            <a:noFill/>
          </a:ln>
        </p:spPr>
      </p:pic>
      <p:sp>
        <p:nvSpPr>
          <p:cNvPr id="121" name="TextShape 2"/>
          <p:cNvSpPr txBox="1"/>
          <p:nvPr/>
        </p:nvSpPr>
        <p:spPr>
          <a:xfrm>
            <a:off x="504000" y="4104000"/>
            <a:ext cx="3744000" cy="571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400" spc="-1" strike="noStrike">
                <a:latin typeface="Arial"/>
              </a:rPr>
              <a:t>H</a:t>
            </a:r>
            <a:r>
              <a:rPr b="0" lang="fr-FR" sz="1400" spc="-1" strike="noStrike" baseline="-33000">
                <a:latin typeface="Arial"/>
              </a:rPr>
              <a:t>2</a:t>
            </a:r>
            <a:r>
              <a:rPr b="0" lang="fr-FR" sz="1400" spc="-1" strike="noStrike">
                <a:latin typeface="Arial"/>
              </a:rPr>
              <a:t>O +  H</a:t>
            </a:r>
            <a:r>
              <a:rPr b="0" lang="fr-FR" sz="1400" spc="-1" strike="noStrike" baseline="-33000">
                <a:latin typeface="Arial"/>
              </a:rPr>
              <a:t>2</a:t>
            </a:r>
            <a:r>
              <a:rPr b="0" lang="fr-FR" sz="1400" spc="-1" strike="noStrike">
                <a:latin typeface="Arial"/>
              </a:rPr>
              <a:t>SO</a:t>
            </a:r>
            <a:r>
              <a:rPr b="0" lang="fr-FR" sz="1400" spc="-1" strike="noStrike" baseline="-33000">
                <a:latin typeface="Arial"/>
              </a:rPr>
              <a:t>4</a:t>
            </a:r>
            <a:r>
              <a:rPr b="0" lang="fr-FR" sz="1400" spc="-1" strike="noStrike">
                <a:latin typeface="Arial"/>
              </a:rPr>
              <a:t> à 0,5 mol/L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22" name="TextShape 3"/>
          <p:cNvSpPr txBox="1"/>
          <p:nvPr/>
        </p:nvSpPr>
        <p:spPr>
          <a:xfrm>
            <a:off x="5976000" y="1193760"/>
            <a:ext cx="3816000" cy="240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Réduction à la cathode :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2H</a:t>
            </a:r>
            <a:r>
              <a:rPr b="0" lang="fr-FR" sz="1800" spc="-1" strike="noStrike" baseline="33000">
                <a:latin typeface="Arial"/>
              </a:rPr>
              <a:t>+</a:t>
            </a:r>
            <a:r>
              <a:rPr b="0" lang="fr-FR" sz="1800" spc="-1" strike="noStrike" baseline="-33000">
                <a:latin typeface="Arial"/>
              </a:rPr>
              <a:t>(aq)</a:t>
            </a:r>
            <a:r>
              <a:rPr b="0" lang="fr-FR" sz="1800" spc="-1" strike="noStrike">
                <a:latin typeface="Arial"/>
              </a:rPr>
              <a:t> + 2e</a:t>
            </a:r>
            <a:r>
              <a:rPr b="0" lang="fr-FR" sz="1800" spc="-1" strike="noStrike" baseline="33000">
                <a:latin typeface="Arial"/>
              </a:rPr>
              <a:t>-</a:t>
            </a:r>
            <a:r>
              <a:rPr b="0" lang="fr-FR" sz="1800" spc="-1" strike="noStrike">
                <a:latin typeface="Arial"/>
              </a:rPr>
              <a:t> → H</a:t>
            </a:r>
            <a:r>
              <a:rPr b="0" lang="fr-FR" sz="1800" spc="-1" strike="noStrike" baseline="-33000">
                <a:latin typeface="Arial"/>
              </a:rPr>
              <a:t>2(g)</a:t>
            </a:r>
            <a:r>
              <a:rPr b="0" lang="fr-FR" sz="1800" spc="-1" strike="noStrike">
                <a:latin typeface="Arial"/>
              </a:rPr>
              <a:t> </a:t>
            </a:r>
            <a:endParaRPr b="0" lang="fr-FR" sz="1800" spc="-1" strike="noStrike">
              <a:latin typeface="Arial"/>
            </a:endParaRPr>
          </a:p>
          <a:p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Oxydation à l’anode :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2H</a:t>
            </a:r>
            <a:r>
              <a:rPr b="0" lang="fr-FR" sz="1800" spc="-1" strike="noStrike" baseline="-33000">
                <a:latin typeface="Arial"/>
              </a:rPr>
              <a:t>2</a:t>
            </a:r>
            <a:r>
              <a:rPr b="0" lang="fr-FR" sz="1800" spc="-1" strike="noStrike">
                <a:latin typeface="Arial"/>
              </a:rPr>
              <a:t>O</a:t>
            </a:r>
            <a:r>
              <a:rPr b="0" lang="fr-FR" sz="1800" spc="-1" strike="noStrike" baseline="-33000">
                <a:latin typeface="Arial"/>
              </a:rPr>
              <a:t>(l)</a:t>
            </a:r>
            <a:r>
              <a:rPr b="0" lang="fr-FR" sz="1800" spc="-1" strike="noStrike">
                <a:latin typeface="Arial"/>
              </a:rPr>
              <a:t> → O</a:t>
            </a:r>
            <a:r>
              <a:rPr b="0" lang="fr-FR" sz="1800" spc="-1" strike="noStrike" baseline="-33000">
                <a:latin typeface="Arial"/>
              </a:rPr>
              <a:t>2(g)</a:t>
            </a:r>
            <a:r>
              <a:rPr b="0" lang="fr-FR" sz="1800" spc="-1" strike="noStrike">
                <a:latin typeface="Arial"/>
              </a:rPr>
              <a:t> + 4H</a:t>
            </a:r>
            <a:r>
              <a:rPr b="0" lang="fr-FR" sz="1800" spc="-1" strike="noStrike" baseline="33000">
                <a:latin typeface="Arial"/>
              </a:rPr>
              <a:t>+</a:t>
            </a:r>
            <a:r>
              <a:rPr b="0" lang="fr-FR" sz="1800" spc="-1" strike="noStrike" baseline="-33000">
                <a:latin typeface="Arial"/>
              </a:rPr>
              <a:t>(aq)</a:t>
            </a:r>
            <a:r>
              <a:rPr b="0" lang="fr-FR" sz="1800" spc="-1" strike="noStrike">
                <a:latin typeface="Arial"/>
              </a:rPr>
              <a:t> + 4e</a:t>
            </a:r>
            <a:r>
              <a:rPr b="0" lang="fr-FR" sz="1800" spc="-1" strike="noStrike" baseline="33000">
                <a:latin typeface="Arial"/>
              </a:rPr>
              <a:t>-</a:t>
            </a:r>
            <a:endParaRPr b="0" lang="fr-FR" sz="1800" spc="-1" strike="noStrike">
              <a:latin typeface="Arial"/>
            </a:endParaRPr>
          </a:p>
          <a:p>
            <a:endParaRPr b="0" lang="fr-FR" sz="1800" spc="-1" strike="noStrike">
              <a:latin typeface="Arial"/>
            </a:endParaRPr>
          </a:p>
          <a:p>
            <a:endParaRPr b="0" lang="fr-FR" sz="1800" spc="-1" strike="noStrike">
              <a:latin typeface="Arial"/>
            </a:endParaRPr>
          </a:p>
          <a:p>
            <a:r>
              <a:rPr b="0" lang="fr-FR" sz="2400" spc="-1" strike="noStrike">
                <a:latin typeface="Arial"/>
              </a:rPr>
              <a:t>→  </a:t>
            </a:r>
            <a:r>
              <a:rPr b="0" lang="fr-FR" sz="2400" spc="-1" strike="noStrike">
                <a:latin typeface="Arial"/>
              </a:rPr>
              <a:t>2H</a:t>
            </a:r>
            <a:r>
              <a:rPr b="0" lang="fr-FR" sz="2400" spc="-1" strike="noStrike" baseline="-33000">
                <a:latin typeface="Arial"/>
              </a:rPr>
              <a:t>2</a:t>
            </a:r>
            <a:r>
              <a:rPr b="0" lang="fr-FR" sz="2400" spc="-1" strike="noStrike">
                <a:latin typeface="Arial"/>
              </a:rPr>
              <a:t>O</a:t>
            </a:r>
            <a:r>
              <a:rPr b="0" lang="fr-FR" sz="2400" spc="-1" strike="noStrike" baseline="-33000">
                <a:latin typeface="Arial"/>
              </a:rPr>
              <a:t>(l)</a:t>
            </a:r>
            <a:r>
              <a:rPr b="0" lang="fr-FR" sz="2400" spc="-1" strike="noStrike">
                <a:latin typeface="Arial"/>
              </a:rPr>
              <a:t> → O</a:t>
            </a:r>
            <a:r>
              <a:rPr b="0" lang="fr-FR" sz="2400" spc="-1" strike="noStrike" baseline="-33000">
                <a:latin typeface="Arial"/>
              </a:rPr>
              <a:t>2(g)</a:t>
            </a:r>
            <a:r>
              <a:rPr b="0" lang="fr-FR" sz="2400" spc="-1" strike="noStrike">
                <a:latin typeface="Arial"/>
              </a:rPr>
              <a:t> + 2H</a:t>
            </a:r>
            <a:r>
              <a:rPr b="0" lang="fr-FR" sz="2400" spc="-1" strike="noStrike" baseline="-33000">
                <a:latin typeface="Arial"/>
              </a:rPr>
              <a:t>2(g)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23" name="Line 4"/>
          <p:cNvSpPr/>
          <p:nvPr/>
        </p:nvSpPr>
        <p:spPr>
          <a:xfrm>
            <a:off x="2304000" y="4392000"/>
            <a:ext cx="79200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4000" spc="-1" strike="noStrike" u="sng">
                <a:uFillTx/>
                <a:latin typeface="Arial"/>
              </a:rPr>
              <a:t>Test caractéristique du dihydrogène</a:t>
            </a:r>
            <a:endParaRPr b="0" lang="fr-FR" sz="4000" spc="-1" strike="noStrike"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latin typeface="Arial"/>
                <a:hlinkClick r:id="rId1"/>
              </a:rPr>
              <a:t>https://www.youtube.com/watch?v=IKILwgl3MOg</a:t>
            </a:r>
            <a:r>
              <a:rPr b="0" lang="fr-FR" sz="2800" spc="-1" strike="noStrike">
                <a:latin typeface="Arial"/>
              </a:rPr>
              <a:t> </a:t>
            </a: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" descr=""/>
          <p:cNvPicPr/>
          <p:nvPr/>
        </p:nvPicPr>
        <p:blipFill>
          <a:blip r:embed="rId1"/>
          <a:stretch/>
        </p:blipFill>
        <p:spPr>
          <a:xfrm>
            <a:off x="504000" y="792000"/>
            <a:ext cx="9071640" cy="1669680"/>
          </a:xfrm>
          <a:prstGeom prst="rect">
            <a:avLst/>
          </a:prstGeom>
          <a:ln>
            <a:noFill/>
          </a:ln>
        </p:spPr>
      </p:pic>
      <p:sp>
        <p:nvSpPr>
          <p:cNvPr id="127" name="TextShape 1"/>
          <p:cNvSpPr txBox="1"/>
          <p:nvPr/>
        </p:nvSpPr>
        <p:spPr>
          <a:xfrm>
            <a:off x="288000" y="3024000"/>
            <a:ext cx="9504000" cy="2046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Calcul de la charge : Q = I.t = 21.10</a:t>
            </a:r>
            <a:r>
              <a:rPr b="0" lang="fr-FR" sz="1800" spc="-1" strike="noStrike" baseline="33000">
                <a:latin typeface="Arial"/>
              </a:rPr>
              <a:t>-3</a:t>
            </a:r>
            <a:r>
              <a:rPr b="0" lang="fr-FR" sz="1800" spc="-1" strike="noStrike">
                <a:latin typeface="Arial"/>
              </a:rPr>
              <a:t> x 4500 = 94,5C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Calcul de la quantité d’électrons échangé : n(e</a:t>
            </a:r>
            <a:r>
              <a:rPr b="0" lang="fr-FR" sz="1800" spc="-1" strike="noStrike" baseline="33000">
                <a:latin typeface="Arial"/>
              </a:rPr>
              <a:t>-</a:t>
            </a:r>
            <a:r>
              <a:rPr b="0" lang="fr-FR" sz="1800" spc="-1" strike="noStrike">
                <a:latin typeface="Arial"/>
              </a:rPr>
              <a:t>)=Q/F = 94,5/96500 = 9,8.10</a:t>
            </a:r>
            <a:r>
              <a:rPr b="0" lang="fr-FR" sz="1800" spc="-1" strike="noStrike" baseline="33000">
                <a:latin typeface="Arial"/>
              </a:rPr>
              <a:t>-4</a:t>
            </a:r>
            <a:r>
              <a:rPr b="0" lang="fr-FR" sz="1800" spc="-1" strike="noStrike">
                <a:latin typeface="Arial"/>
              </a:rPr>
              <a:t> mol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Calcul de l’avancement x</a:t>
            </a:r>
            <a:r>
              <a:rPr b="0" lang="fr-FR" sz="1800" spc="-1" strike="noStrike" baseline="-33000">
                <a:latin typeface="Arial"/>
              </a:rPr>
              <a:t>f</a:t>
            </a:r>
            <a:r>
              <a:rPr b="0" lang="fr-FR" sz="1800" spc="-1" strike="noStrike">
                <a:latin typeface="Arial"/>
              </a:rPr>
              <a:t>=n(e</a:t>
            </a:r>
            <a:r>
              <a:rPr b="0" lang="fr-FR" sz="1800" spc="-1" strike="noStrike" baseline="33000">
                <a:latin typeface="Arial"/>
              </a:rPr>
              <a:t>-</a:t>
            </a:r>
            <a:r>
              <a:rPr b="0" lang="fr-FR" sz="1800" spc="-1" strike="noStrike">
                <a:latin typeface="Arial"/>
              </a:rPr>
              <a:t>)/4</a:t>
            </a:r>
            <a:endParaRPr b="0" lang="fr-FR" sz="1800" spc="-1" strike="noStrike">
              <a:latin typeface="Arial"/>
            </a:endParaRPr>
          </a:p>
          <a:p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 u="sng">
                <a:uFillTx/>
                <a:latin typeface="Arial"/>
              </a:rPr>
              <a:t>Volume de dihydrogène produit ?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n(H</a:t>
            </a:r>
            <a:r>
              <a:rPr b="0" lang="fr-FR" sz="1800" spc="-1" strike="noStrike" baseline="-33000">
                <a:latin typeface="Arial"/>
              </a:rPr>
              <a:t>2</a:t>
            </a:r>
            <a:r>
              <a:rPr b="0" lang="fr-FR" sz="1800" spc="-1" strike="noStrike">
                <a:latin typeface="Arial"/>
              </a:rPr>
              <a:t>)=2.x</a:t>
            </a:r>
            <a:r>
              <a:rPr b="0" lang="fr-FR" sz="1800" spc="-1" strike="noStrike" baseline="-33000">
                <a:latin typeface="Arial"/>
              </a:rPr>
              <a:t>f </a:t>
            </a:r>
            <a:r>
              <a:rPr b="0" lang="fr-FR" sz="1800" spc="-1" strike="noStrike">
                <a:latin typeface="Arial"/>
              </a:rPr>
              <a:t>= 4,8.10</a:t>
            </a:r>
            <a:r>
              <a:rPr b="0" lang="fr-FR" sz="1800" spc="-1" strike="noStrike" baseline="33000">
                <a:latin typeface="Arial"/>
              </a:rPr>
              <a:t>-4 </a:t>
            </a:r>
            <a:r>
              <a:rPr b="0" lang="fr-FR" sz="1800" spc="-1" strike="noStrike">
                <a:latin typeface="Arial"/>
              </a:rPr>
              <a:t>mol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V(H</a:t>
            </a:r>
            <a:r>
              <a:rPr b="0" lang="fr-FR" sz="1800" spc="-1" strike="noStrike" baseline="-33000">
                <a:latin typeface="Arial"/>
              </a:rPr>
              <a:t>2</a:t>
            </a:r>
            <a:r>
              <a:rPr b="0" lang="fr-FR" sz="1800" spc="-1" strike="noStrike">
                <a:latin typeface="Arial"/>
              </a:rPr>
              <a:t>)=n(H</a:t>
            </a:r>
            <a:r>
              <a:rPr b="0" lang="fr-FR" sz="1800" spc="-1" strike="noStrike" baseline="-33000">
                <a:latin typeface="Arial"/>
              </a:rPr>
              <a:t>2</a:t>
            </a:r>
            <a:r>
              <a:rPr b="0" lang="fr-FR" sz="1800" spc="-1" strike="noStrike">
                <a:latin typeface="Arial"/>
              </a:rPr>
              <a:t>).V</a:t>
            </a:r>
            <a:r>
              <a:rPr b="0" lang="fr-FR" sz="1800" spc="-1" strike="noStrike" baseline="-33000">
                <a:latin typeface="Arial"/>
              </a:rPr>
              <a:t>m</a:t>
            </a:r>
            <a:r>
              <a:rPr b="0" lang="fr-FR" sz="1800" spc="-1" strike="noStrike">
                <a:latin typeface="Arial"/>
              </a:rPr>
              <a:t> = 4,8.10</a:t>
            </a:r>
            <a:r>
              <a:rPr b="0" lang="fr-FR" sz="1800" spc="-1" strike="noStrike" baseline="33000">
                <a:latin typeface="Arial"/>
              </a:rPr>
              <a:t>-4 </a:t>
            </a:r>
            <a:r>
              <a:rPr b="0" lang="fr-FR" sz="1800" spc="-1" strike="noStrike">
                <a:latin typeface="Arial"/>
              </a:rPr>
              <a:t>x </a:t>
            </a:r>
            <a:r>
              <a:rPr b="0" lang="fr-FR" sz="1800" spc="-1" strike="noStrike">
                <a:latin typeface="Arial"/>
              </a:rPr>
              <a:t>24 = 11,5 mL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-1296000" y="-8244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3600" spc="-1" strike="noStrike" u="sng">
                <a:uFillTx/>
                <a:latin typeface="Arial"/>
              </a:rPr>
              <a:t>Production de dihydrogène</a:t>
            </a:r>
            <a:endParaRPr b="0" lang="fr-FR" sz="3600" spc="-1" strike="noStrike">
              <a:latin typeface="Arial"/>
            </a:endParaRPr>
          </a:p>
        </p:txBody>
      </p:sp>
      <p:pic>
        <p:nvPicPr>
          <p:cNvPr id="129" name="" descr=""/>
          <p:cNvPicPr/>
          <p:nvPr/>
        </p:nvPicPr>
        <p:blipFill>
          <a:blip r:embed="rId1"/>
          <a:stretch/>
        </p:blipFill>
        <p:spPr>
          <a:xfrm>
            <a:off x="1584000" y="647280"/>
            <a:ext cx="3113280" cy="5022720"/>
          </a:xfrm>
          <a:prstGeom prst="rect">
            <a:avLst/>
          </a:prstGeom>
          <a:ln>
            <a:noFill/>
          </a:ln>
        </p:spPr>
      </p:pic>
      <p:sp>
        <p:nvSpPr>
          <p:cNvPr id="130" name="TextShape 2"/>
          <p:cNvSpPr txBox="1"/>
          <p:nvPr/>
        </p:nvSpPr>
        <p:spPr>
          <a:xfrm>
            <a:off x="5256000" y="2517840"/>
            <a:ext cx="4968000" cy="1370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Consommation du dihydrogène :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  <a:ea typeface="Microsoft YaHei"/>
              </a:rPr>
              <a:t>- 46 % : Hydrocraquage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  <a:ea typeface="Microsoft YaHei"/>
              </a:rPr>
              <a:t>- 44 % : synthèse d’ammoniac par le </a:t>
            </a:r>
            <a:r>
              <a:rPr b="0" lang="fr-FR" sz="1800" spc="-1" strike="noStrike">
                <a:latin typeface="Arial"/>
              </a:rPr>
              <a:t>procédé Haber-Bosh (comme Engrais)</a:t>
            </a:r>
            <a:endParaRPr b="0" lang="fr-FR" sz="1800" spc="-1" strike="noStrike">
              <a:latin typeface="Arial"/>
            </a:endParaRPr>
          </a:p>
          <a:p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48360" y="381960"/>
            <a:ext cx="9071640" cy="1024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3600" spc="-1" strike="noStrike">
                <a:latin typeface="Arial"/>
              </a:rPr>
              <a:t>EDTA </a:t>
            </a:r>
            <a:br/>
            <a:r>
              <a:rPr b="0" lang="fr-FR" sz="3600" spc="-1" strike="noStrike">
                <a:latin typeface="Arial"/>
              </a:rPr>
              <a:t>ligand hexadente</a:t>
            </a:r>
            <a:endParaRPr b="0" lang="fr-FR" sz="3600" spc="-1" strike="noStrike">
              <a:latin typeface="Arial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3494880" y="1315800"/>
            <a:ext cx="3129120" cy="4343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 u="sng">
                <a:uFillTx/>
                <a:latin typeface="Arial"/>
              </a:rPr>
              <a:t>Exemples de complexes :</a:t>
            </a:r>
            <a:endParaRPr b="0" lang="fr-FR" sz="4400" spc="-1" strike="noStrike"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1"/>
          <a:srcRect l="0" t="0" r="57170" b="15326"/>
          <a:stretch/>
        </p:blipFill>
        <p:spPr>
          <a:xfrm>
            <a:off x="1137240" y="1391760"/>
            <a:ext cx="3830760" cy="3877560"/>
          </a:xfrm>
          <a:prstGeom prst="rect">
            <a:avLst/>
          </a:prstGeom>
          <a:ln>
            <a:noFill/>
          </a:ln>
        </p:spPr>
      </p:pic>
      <p:sp>
        <p:nvSpPr>
          <p:cNvPr id="46" name="TextShape 2"/>
          <p:cNvSpPr txBox="1"/>
          <p:nvPr/>
        </p:nvSpPr>
        <p:spPr>
          <a:xfrm>
            <a:off x="5112000" y="1944000"/>
            <a:ext cx="3408480" cy="967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Nom du complexe : [Cu(NH</a:t>
            </a:r>
            <a:r>
              <a:rPr b="0" lang="fr-FR" sz="1800" spc="-1" strike="noStrike" baseline="-33000">
                <a:latin typeface="Arial"/>
              </a:rPr>
              <a:t>3</a:t>
            </a:r>
            <a:r>
              <a:rPr b="0" lang="fr-FR" sz="1800" spc="-1" strike="noStrike">
                <a:latin typeface="Arial"/>
              </a:rPr>
              <a:t>)</a:t>
            </a:r>
            <a:r>
              <a:rPr b="0" lang="fr-FR" sz="1800" spc="-1" strike="noStrike" baseline="-33000">
                <a:latin typeface="Arial"/>
              </a:rPr>
              <a:t>4</a:t>
            </a:r>
            <a:r>
              <a:rPr b="0" lang="fr-FR" sz="1800" spc="-1" strike="noStrike">
                <a:latin typeface="Arial"/>
              </a:rPr>
              <a:t>]</a:t>
            </a:r>
            <a:r>
              <a:rPr b="0" lang="fr-FR" sz="1800" spc="-1" strike="noStrike" baseline="33000">
                <a:latin typeface="Arial"/>
              </a:rPr>
              <a:t>2+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Ligand : NH</a:t>
            </a:r>
            <a:r>
              <a:rPr b="0" lang="fr-FR" sz="1800" spc="-1" strike="noStrike" baseline="-33000">
                <a:latin typeface="Arial"/>
              </a:rPr>
              <a:t>3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Atome central : Cu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51320" y="1872000"/>
            <a:ext cx="3352680" cy="328824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2"/>
          <a:stretch/>
        </p:blipFill>
        <p:spPr>
          <a:xfrm>
            <a:off x="6552000" y="1512000"/>
            <a:ext cx="3235320" cy="3562920"/>
          </a:xfrm>
          <a:prstGeom prst="rect">
            <a:avLst/>
          </a:prstGeom>
          <a:ln>
            <a:noFill/>
          </a:ln>
        </p:spPr>
      </p:pic>
      <p:sp>
        <p:nvSpPr>
          <p:cNvPr id="49" name="TextShape 1"/>
          <p:cNvSpPr txBox="1"/>
          <p:nvPr/>
        </p:nvSpPr>
        <p:spPr>
          <a:xfrm>
            <a:off x="3744000" y="1535040"/>
            <a:ext cx="5616000" cy="912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Nom du complexe : Fe(CO)</a:t>
            </a:r>
            <a:r>
              <a:rPr b="0" lang="fr-FR" sz="1800" spc="-1" strike="noStrike" baseline="-33000">
                <a:latin typeface="Arial"/>
                <a:ea typeface="Microsoft YaHei"/>
              </a:rPr>
              <a:t>5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Atome central : Fe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Ligand : CO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76000" y="2160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 u="sng">
                <a:uFillTx/>
                <a:latin typeface="Arial"/>
              </a:rPr>
              <a:t>Exemples de complexes :</a:t>
            </a:r>
            <a:endParaRPr b="0" lang="fr-F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1711800" y="-321120"/>
            <a:ext cx="1888200" cy="377712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1656000" y="2448000"/>
            <a:ext cx="2160000" cy="5040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2"/>
          <p:cNvSpPr/>
          <p:nvPr/>
        </p:nvSpPr>
        <p:spPr>
          <a:xfrm>
            <a:off x="2520000" y="2592000"/>
            <a:ext cx="216000" cy="216000"/>
          </a:xfrm>
          <a:prstGeom prst="ellipse">
            <a:avLst/>
          </a:prstGeom>
          <a:solidFill>
            <a:srgbClr val="ffffff"/>
          </a:solidFill>
          <a:ln>
            <a:solidFill>
              <a:srgbClr val="b2b2b2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TextShape 3"/>
          <p:cNvSpPr txBox="1"/>
          <p:nvPr/>
        </p:nvSpPr>
        <p:spPr>
          <a:xfrm>
            <a:off x="2160000" y="2929680"/>
            <a:ext cx="2016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Agitation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55" name="TextShape 4"/>
          <p:cNvSpPr txBox="1"/>
          <p:nvPr/>
        </p:nvSpPr>
        <p:spPr>
          <a:xfrm>
            <a:off x="72000" y="792000"/>
            <a:ext cx="2376000" cy="657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2,5g CuSO</a:t>
            </a:r>
            <a:r>
              <a:rPr b="0" lang="fr-FR" sz="1800" spc="-1" strike="noStrike" baseline="-33000">
                <a:latin typeface="Arial"/>
              </a:rPr>
              <a:t>4</a:t>
            </a:r>
            <a:r>
              <a:rPr b="0" lang="fr-FR" sz="1800" spc="-1" strike="noStrike">
                <a:latin typeface="Arial"/>
              </a:rPr>
              <a:t>,5H</a:t>
            </a:r>
            <a:r>
              <a:rPr b="0" lang="fr-FR" sz="1800" spc="-1" strike="noStrike" baseline="-33000">
                <a:latin typeface="Arial"/>
              </a:rPr>
              <a:t>2</a:t>
            </a:r>
            <a:r>
              <a:rPr b="0" lang="fr-FR" sz="1800" spc="-1" strike="noStrike">
                <a:latin typeface="Arial"/>
              </a:rPr>
              <a:t>O + 10mL eau distillée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56" name="TextShape 5"/>
          <p:cNvSpPr txBox="1"/>
          <p:nvPr/>
        </p:nvSpPr>
        <p:spPr>
          <a:xfrm>
            <a:off x="1872000" y="85680"/>
            <a:ext cx="3384000" cy="40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25 mL solution NH</a:t>
            </a:r>
            <a:r>
              <a:rPr b="0" lang="fr-FR" sz="1800" spc="-1" strike="noStrike" baseline="-33000">
                <a:latin typeface="Arial"/>
              </a:rPr>
              <a:t>3</a:t>
            </a:r>
            <a:r>
              <a:rPr b="0" lang="fr-FR" sz="1800" spc="-1" strike="noStrike">
                <a:latin typeface="Arial"/>
              </a:rPr>
              <a:t> à 2 mol/L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57" name="Line 6"/>
          <p:cNvSpPr/>
          <p:nvPr/>
        </p:nvSpPr>
        <p:spPr>
          <a:xfrm>
            <a:off x="3960000" y="1368000"/>
            <a:ext cx="172800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58" name="" descr=""/>
          <p:cNvPicPr/>
          <p:nvPr/>
        </p:nvPicPr>
        <p:blipFill>
          <a:blip r:embed="rId2"/>
          <a:stretch/>
        </p:blipFill>
        <p:spPr>
          <a:xfrm>
            <a:off x="6048000" y="-321120"/>
            <a:ext cx="1888200" cy="3777120"/>
          </a:xfrm>
          <a:prstGeom prst="rect">
            <a:avLst/>
          </a:prstGeom>
          <a:ln>
            <a:noFill/>
          </a:ln>
        </p:spPr>
      </p:pic>
      <p:sp>
        <p:nvSpPr>
          <p:cNvPr id="59" name="Line 7"/>
          <p:cNvSpPr/>
          <p:nvPr/>
        </p:nvSpPr>
        <p:spPr>
          <a:xfrm>
            <a:off x="5904000" y="2088000"/>
            <a:ext cx="0" cy="64800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Line 8"/>
          <p:cNvSpPr/>
          <p:nvPr/>
        </p:nvSpPr>
        <p:spPr>
          <a:xfrm>
            <a:off x="5904000" y="2736000"/>
            <a:ext cx="2232000" cy="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Line 9"/>
          <p:cNvSpPr/>
          <p:nvPr/>
        </p:nvSpPr>
        <p:spPr>
          <a:xfrm>
            <a:off x="8136000" y="2088000"/>
            <a:ext cx="0" cy="64800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Line 10"/>
          <p:cNvSpPr/>
          <p:nvPr/>
        </p:nvSpPr>
        <p:spPr>
          <a:xfrm>
            <a:off x="5904000" y="2304000"/>
            <a:ext cx="2232000" cy="0"/>
          </a:xfrm>
          <a:prstGeom prst="line">
            <a:avLst/>
          </a:prstGeom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TextShape 11"/>
          <p:cNvSpPr txBox="1"/>
          <p:nvPr/>
        </p:nvSpPr>
        <p:spPr>
          <a:xfrm>
            <a:off x="6388200" y="2389680"/>
            <a:ext cx="139248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Eau + glace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64" name="TextShape 12"/>
          <p:cNvSpPr txBox="1"/>
          <p:nvPr/>
        </p:nvSpPr>
        <p:spPr>
          <a:xfrm>
            <a:off x="7632000" y="360000"/>
            <a:ext cx="2088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15 mL d’éthanol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65" name="" descr=""/>
          <p:cNvPicPr/>
          <p:nvPr/>
        </p:nvPicPr>
        <p:blipFill>
          <a:blip r:embed="rId3"/>
          <a:stretch/>
        </p:blipFill>
        <p:spPr>
          <a:xfrm>
            <a:off x="3672000" y="3276000"/>
            <a:ext cx="3123720" cy="2390400"/>
          </a:xfrm>
          <a:prstGeom prst="rect">
            <a:avLst/>
          </a:prstGeom>
          <a:ln>
            <a:noFill/>
          </a:ln>
        </p:spPr>
      </p:pic>
      <p:sp>
        <p:nvSpPr>
          <p:cNvPr id="66" name="Line 13"/>
          <p:cNvSpPr/>
          <p:nvPr/>
        </p:nvSpPr>
        <p:spPr>
          <a:xfrm flipH="1">
            <a:off x="6408000" y="2880000"/>
            <a:ext cx="1528200" cy="100800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Line 14"/>
          <p:cNvSpPr/>
          <p:nvPr/>
        </p:nvSpPr>
        <p:spPr>
          <a:xfrm flipH="1">
            <a:off x="2232000" y="4464000"/>
            <a:ext cx="129600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TextShape 15"/>
          <p:cNvSpPr txBox="1"/>
          <p:nvPr/>
        </p:nvSpPr>
        <p:spPr>
          <a:xfrm>
            <a:off x="72000" y="4069800"/>
            <a:ext cx="4176000" cy="111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-Lavage avec éther 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diéthylique.</a:t>
            </a:r>
            <a:endParaRPr b="0" lang="fr-FR" sz="1800" spc="-1" strike="noStrike">
              <a:latin typeface="Arial"/>
            </a:endParaRPr>
          </a:p>
          <a:p>
            <a:r>
              <a:rPr b="0" lang="fr-FR" sz="1800" spc="-1" strike="noStrike">
                <a:latin typeface="Arial"/>
              </a:rPr>
              <a:t>-Séchage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69" name="Line 16"/>
          <p:cNvSpPr/>
          <p:nvPr/>
        </p:nvSpPr>
        <p:spPr>
          <a:xfrm>
            <a:off x="7200000" y="2016000"/>
            <a:ext cx="100800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TextShape 17"/>
          <p:cNvSpPr txBox="1"/>
          <p:nvPr/>
        </p:nvSpPr>
        <p:spPr>
          <a:xfrm>
            <a:off x="8280000" y="1656000"/>
            <a:ext cx="1944000" cy="649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500" spc="-1" strike="noStrike">
                <a:latin typeface="Arial"/>
              </a:rPr>
              <a:t>Formation précipité</a:t>
            </a:r>
            <a:endParaRPr b="0" lang="fr-FR" sz="1500" spc="-1" strike="noStrike">
              <a:latin typeface="Arial"/>
            </a:endParaRPr>
          </a:p>
          <a:p>
            <a:r>
              <a:rPr b="0" lang="fr-FR" sz="1500" spc="-1" strike="noStrike">
                <a:latin typeface="Arial"/>
              </a:rPr>
              <a:t>[Cu(NH</a:t>
            </a:r>
            <a:r>
              <a:rPr b="0" lang="fr-FR" sz="1500" spc="-1" strike="noStrike" baseline="-33000">
                <a:latin typeface="Arial"/>
              </a:rPr>
              <a:t>3</a:t>
            </a:r>
            <a:r>
              <a:rPr b="0" lang="fr-FR" sz="1500" spc="-1" strike="noStrike">
                <a:latin typeface="Arial"/>
              </a:rPr>
              <a:t>)</a:t>
            </a:r>
            <a:r>
              <a:rPr b="0" lang="fr-FR" sz="1500" spc="-1" strike="noStrike" baseline="-33000">
                <a:latin typeface="Arial"/>
              </a:rPr>
              <a:t>4</a:t>
            </a:r>
            <a:r>
              <a:rPr b="0" lang="fr-FR" sz="1500" spc="-1" strike="noStrike">
                <a:latin typeface="Arial"/>
              </a:rPr>
              <a:t>]</a:t>
            </a:r>
            <a:r>
              <a:rPr b="0" lang="fr-FR" sz="1500" spc="-1" strike="noStrike" baseline="33000">
                <a:latin typeface="Arial"/>
              </a:rPr>
              <a:t>2+</a:t>
            </a:r>
            <a:r>
              <a:rPr b="0" lang="fr-FR" sz="1500" spc="-1" strike="noStrike">
                <a:latin typeface="Arial"/>
              </a:rPr>
              <a:t> + SO</a:t>
            </a:r>
            <a:r>
              <a:rPr b="0" lang="fr-FR" sz="1500" spc="-1" strike="noStrike" baseline="-33000">
                <a:latin typeface="Arial"/>
              </a:rPr>
              <a:t>4</a:t>
            </a:r>
            <a:r>
              <a:rPr b="0" lang="fr-FR" sz="1500" spc="-1" strike="noStrike" baseline="33000">
                <a:latin typeface="Arial"/>
              </a:rPr>
              <a:t>2-</a:t>
            </a:r>
            <a:endParaRPr b="0" lang="fr-FR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0" y="720000"/>
            <a:ext cx="9648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 u="sng">
                <a:uFillTx/>
                <a:latin typeface="Arial"/>
              </a:rPr>
              <a:t>Influence de la nature des ligands sur la stabilité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1"/>
          <a:srcRect l="30091" t="2628" r="30957" b="0"/>
          <a:stretch/>
        </p:blipFill>
        <p:spPr>
          <a:xfrm>
            <a:off x="3269520" y="1908000"/>
            <a:ext cx="1482480" cy="370692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2"/>
          <a:srcRect l="30091" t="2628" r="30957" b="0"/>
          <a:stretch/>
        </p:blipFill>
        <p:spPr>
          <a:xfrm>
            <a:off x="5724000" y="1908000"/>
            <a:ext cx="1482480" cy="370692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rcRect l="30091" t="2628" r="30957" b="0"/>
          <a:stretch/>
        </p:blipFill>
        <p:spPr>
          <a:xfrm>
            <a:off x="1080000" y="1908000"/>
            <a:ext cx="1482480" cy="3706920"/>
          </a:xfrm>
          <a:prstGeom prst="rect">
            <a:avLst/>
          </a:prstGeom>
          <a:ln>
            <a:noFill/>
          </a:ln>
        </p:spPr>
      </p:pic>
      <p:sp>
        <p:nvSpPr>
          <p:cNvPr id="75" name="TextShape 2"/>
          <p:cNvSpPr txBox="1"/>
          <p:nvPr/>
        </p:nvSpPr>
        <p:spPr>
          <a:xfrm>
            <a:off x="432000" y="3159000"/>
            <a:ext cx="2880000" cy="532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400" spc="-1" strike="noStrike">
                <a:latin typeface="Arial"/>
              </a:rPr>
              <a:t>2 mL CuSO</a:t>
            </a:r>
            <a:r>
              <a:rPr b="0" lang="fr-FR" sz="1400" spc="-1" strike="noStrike" baseline="-33000">
                <a:latin typeface="Arial"/>
              </a:rPr>
              <a:t>4</a:t>
            </a:r>
            <a:r>
              <a:rPr b="0" lang="fr-FR" sz="1400" spc="-1" strike="noStrike">
                <a:latin typeface="Arial"/>
              </a:rPr>
              <a:t> </a:t>
            </a:r>
            <a:endParaRPr b="0" lang="fr-FR" sz="1400" spc="-1" strike="noStrike">
              <a:latin typeface="Arial"/>
            </a:endParaRPr>
          </a:p>
          <a:p>
            <a:r>
              <a:rPr b="0" lang="fr-FR" sz="1400" spc="-1" strike="noStrike">
                <a:latin typeface="Arial"/>
              </a:rPr>
              <a:t>à 0,1 mol/l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76" name="Line 3"/>
          <p:cNvSpPr/>
          <p:nvPr/>
        </p:nvSpPr>
        <p:spPr>
          <a:xfrm>
            <a:off x="2376000" y="3600000"/>
            <a:ext cx="129600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4"/>
          <p:cNvSpPr/>
          <p:nvPr/>
        </p:nvSpPr>
        <p:spPr>
          <a:xfrm>
            <a:off x="3888000" y="3852000"/>
            <a:ext cx="360000" cy="1152000"/>
          </a:xfrm>
          <a:prstGeom prst="rect">
            <a:avLst/>
          </a:prstGeom>
          <a:solidFill>
            <a:srgbClr val="2a60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TextShape 5"/>
          <p:cNvSpPr txBox="1"/>
          <p:nvPr/>
        </p:nvSpPr>
        <p:spPr>
          <a:xfrm>
            <a:off x="2232000" y="3159000"/>
            <a:ext cx="1800000" cy="657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</a:rPr>
              <a:t> </a:t>
            </a:r>
            <a:r>
              <a:rPr b="0" lang="fr-FR" sz="1500" spc="-1" strike="noStrike">
                <a:latin typeface="Arial"/>
              </a:rPr>
              <a:t>NH</a:t>
            </a:r>
            <a:r>
              <a:rPr b="0" lang="fr-FR" sz="1500" spc="-1" strike="noStrike" baseline="-33000">
                <a:latin typeface="Arial"/>
              </a:rPr>
              <a:t>3</a:t>
            </a:r>
            <a:r>
              <a:rPr b="0" lang="fr-FR" sz="1500" spc="-1" strike="noStrike">
                <a:latin typeface="Arial"/>
              </a:rPr>
              <a:t> à 1mol/L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79" name="TextShape 6"/>
          <p:cNvSpPr txBox="1"/>
          <p:nvPr/>
        </p:nvSpPr>
        <p:spPr>
          <a:xfrm>
            <a:off x="3413520" y="5256000"/>
            <a:ext cx="1626480" cy="40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[Cu(NH</a:t>
            </a:r>
            <a:r>
              <a:rPr b="0" lang="fr-FR" sz="1800" spc="-1" strike="noStrike" baseline="-33000">
                <a:latin typeface="Arial"/>
              </a:rPr>
              <a:t>3</a:t>
            </a:r>
            <a:r>
              <a:rPr b="0" lang="fr-FR" sz="1800" spc="-1" strike="noStrike">
                <a:latin typeface="Arial"/>
              </a:rPr>
              <a:t>)</a:t>
            </a:r>
            <a:r>
              <a:rPr b="0" lang="fr-FR" sz="1800" spc="-1" strike="noStrike" baseline="-33000">
                <a:latin typeface="Arial"/>
              </a:rPr>
              <a:t>4</a:t>
            </a:r>
            <a:r>
              <a:rPr b="0" lang="fr-FR" sz="1800" spc="-1" strike="noStrike">
                <a:latin typeface="Arial"/>
              </a:rPr>
              <a:t>]</a:t>
            </a:r>
            <a:r>
              <a:rPr b="0" lang="fr-FR" sz="1800" spc="-1" strike="noStrike" baseline="33000">
                <a:latin typeface="Arial"/>
              </a:rPr>
              <a:t>2+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0" name="Line 7"/>
          <p:cNvSpPr/>
          <p:nvPr/>
        </p:nvSpPr>
        <p:spPr>
          <a:xfrm>
            <a:off x="4464000" y="3636000"/>
            <a:ext cx="172800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TextShape 8"/>
          <p:cNvSpPr txBox="1"/>
          <p:nvPr/>
        </p:nvSpPr>
        <p:spPr>
          <a:xfrm>
            <a:off x="4320000" y="3245760"/>
            <a:ext cx="2520000" cy="27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300" spc="-1" strike="noStrike">
                <a:latin typeface="Arial"/>
              </a:rPr>
              <a:t>Éthylènediamine à 1mol/L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82" name="CustomShape 9"/>
          <p:cNvSpPr/>
          <p:nvPr/>
        </p:nvSpPr>
        <p:spPr>
          <a:xfrm>
            <a:off x="6372000" y="3852000"/>
            <a:ext cx="360000" cy="1152000"/>
          </a:xfrm>
          <a:prstGeom prst="rect">
            <a:avLst/>
          </a:prstGeom>
          <a:solidFill>
            <a:srgbClr val="55308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TextShape 10"/>
          <p:cNvSpPr txBox="1"/>
          <p:nvPr/>
        </p:nvSpPr>
        <p:spPr>
          <a:xfrm>
            <a:off x="6048000" y="5256000"/>
            <a:ext cx="1800000" cy="40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[Cu(en)</a:t>
            </a:r>
            <a:r>
              <a:rPr b="0" lang="fr-FR" sz="1800" spc="-1" strike="noStrike" baseline="-33000">
                <a:latin typeface="Arial"/>
              </a:rPr>
              <a:t>4</a:t>
            </a:r>
            <a:r>
              <a:rPr b="0" lang="fr-FR" sz="1800" spc="-1" strike="noStrike">
                <a:latin typeface="Arial"/>
              </a:rPr>
              <a:t>]</a:t>
            </a:r>
            <a:r>
              <a:rPr b="0" lang="fr-FR" sz="1800" spc="-1" strike="noStrike" baseline="33000">
                <a:latin typeface="Arial"/>
              </a:rPr>
              <a:t>2+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0" y="720000"/>
            <a:ext cx="9648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 u="sng">
                <a:uFillTx/>
                <a:latin typeface="Arial"/>
              </a:rPr>
              <a:t>Influence de la nature des ligands sur la stabilité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85" name="" descr=""/>
          <p:cNvPicPr/>
          <p:nvPr/>
        </p:nvPicPr>
        <p:blipFill>
          <a:blip r:embed="rId1"/>
          <a:srcRect l="30091" t="2628" r="30957" b="0"/>
          <a:stretch/>
        </p:blipFill>
        <p:spPr>
          <a:xfrm>
            <a:off x="3413520" y="1908000"/>
            <a:ext cx="1482480" cy="3706920"/>
          </a:xfrm>
          <a:prstGeom prst="rect">
            <a:avLst/>
          </a:prstGeom>
          <a:ln>
            <a:noFill/>
          </a:ln>
        </p:spPr>
      </p:pic>
      <p:pic>
        <p:nvPicPr>
          <p:cNvPr id="86" name="" descr=""/>
          <p:cNvPicPr/>
          <p:nvPr/>
        </p:nvPicPr>
        <p:blipFill>
          <a:blip r:embed="rId2"/>
          <a:srcRect l="30091" t="2628" r="30957" b="0"/>
          <a:stretch/>
        </p:blipFill>
        <p:spPr>
          <a:xfrm>
            <a:off x="5724000" y="1908000"/>
            <a:ext cx="1482480" cy="3706920"/>
          </a:xfrm>
          <a:prstGeom prst="rect">
            <a:avLst/>
          </a:prstGeom>
          <a:ln>
            <a:noFill/>
          </a:ln>
        </p:spPr>
      </p:pic>
      <p:pic>
        <p:nvPicPr>
          <p:cNvPr id="87" name="" descr=""/>
          <p:cNvPicPr/>
          <p:nvPr/>
        </p:nvPicPr>
        <p:blipFill>
          <a:blip r:embed="rId3"/>
          <a:srcRect l="30091" t="2628" r="30957" b="0"/>
          <a:stretch/>
        </p:blipFill>
        <p:spPr>
          <a:xfrm>
            <a:off x="1080000" y="1908000"/>
            <a:ext cx="1482480" cy="3706920"/>
          </a:xfrm>
          <a:prstGeom prst="rect">
            <a:avLst/>
          </a:prstGeom>
          <a:ln>
            <a:noFill/>
          </a:ln>
        </p:spPr>
      </p:pic>
      <p:sp>
        <p:nvSpPr>
          <p:cNvPr id="88" name="TextShape 2"/>
          <p:cNvSpPr txBox="1"/>
          <p:nvPr/>
        </p:nvSpPr>
        <p:spPr>
          <a:xfrm>
            <a:off x="432000" y="3159000"/>
            <a:ext cx="2880000" cy="532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400" spc="-1" strike="noStrike">
                <a:latin typeface="Arial"/>
              </a:rPr>
              <a:t>2 mL CuSO</a:t>
            </a:r>
            <a:r>
              <a:rPr b="0" lang="fr-FR" sz="1400" spc="-1" strike="noStrike" baseline="-33000">
                <a:latin typeface="Arial"/>
              </a:rPr>
              <a:t>4</a:t>
            </a:r>
            <a:r>
              <a:rPr b="0" lang="fr-FR" sz="1400" spc="-1" strike="noStrike">
                <a:latin typeface="Arial"/>
              </a:rPr>
              <a:t> </a:t>
            </a:r>
            <a:endParaRPr b="0" lang="fr-FR" sz="1400" spc="-1" strike="noStrike">
              <a:latin typeface="Arial"/>
            </a:endParaRPr>
          </a:p>
          <a:p>
            <a:r>
              <a:rPr b="0" lang="fr-FR" sz="1400" spc="-1" strike="noStrike">
                <a:latin typeface="Arial"/>
              </a:rPr>
              <a:t>à 0,1 mol/l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89" name="Line 3"/>
          <p:cNvSpPr/>
          <p:nvPr/>
        </p:nvSpPr>
        <p:spPr>
          <a:xfrm>
            <a:off x="2376000" y="3600000"/>
            <a:ext cx="129600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TextShape 4"/>
          <p:cNvSpPr txBox="1"/>
          <p:nvPr/>
        </p:nvSpPr>
        <p:spPr>
          <a:xfrm>
            <a:off x="4608000" y="3195000"/>
            <a:ext cx="1800000" cy="657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</a:rPr>
              <a:t> </a:t>
            </a:r>
            <a:r>
              <a:rPr b="0" lang="fr-FR" sz="1500" spc="-1" strike="noStrike">
                <a:latin typeface="Arial"/>
              </a:rPr>
              <a:t>NH</a:t>
            </a:r>
            <a:r>
              <a:rPr b="0" lang="fr-FR" sz="1500" spc="-1" strike="noStrike" baseline="-33000">
                <a:latin typeface="Arial"/>
              </a:rPr>
              <a:t>3</a:t>
            </a:r>
            <a:r>
              <a:rPr b="0" lang="fr-FR" sz="1500" spc="-1" strike="noStrike">
                <a:latin typeface="Arial"/>
              </a:rPr>
              <a:t> à 1mol/L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91" name="Line 5"/>
          <p:cNvSpPr/>
          <p:nvPr/>
        </p:nvSpPr>
        <p:spPr>
          <a:xfrm>
            <a:off x="4464000" y="3636000"/>
            <a:ext cx="172800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TextShape 6"/>
          <p:cNvSpPr txBox="1"/>
          <p:nvPr/>
        </p:nvSpPr>
        <p:spPr>
          <a:xfrm>
            <a:off x="2016000" y="3312000"/>
            <a:ext cx="2520000" cy="27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300" spc="-1" strike="noStrike">
                <a:latin typeface="Arial"/>
              </a:rPr>
              <a:t>Éthylènediamine à 1mol/L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93" name="CustomShape 7"/>
          <p:cNvSpPr/>
          <p:nvPr/>
        </p:nvSpPr>
        <p:spPr>
          <a:xfrm>
            <a:off x="6372000" y="3852000"/>
            <a:ext cx="360000" cy="1152000"/>
          </a:xfrm>
          <a:prstGeom prst="rect">
            <a:avLst/>
          </a:prstGeom>
          <a:solidFill>
            <a:srgbClr val="55308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TextShape 8"/>
          <p:cNvSpPr txBox="1"/>
          <p:nvPr/>
        </p:nvSpPr>
        <p:spPr>
          <a:xfrm>
            <a:off x="6048000" y="5256000"/>
            <a:ext cx="1800000" cy="40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[Cu(en)</a:t>
            </a:r>
            <a:r>
              <a:rPr b="0" lang="fr-FR" sz="1800" spc="-1" strike="noStrike" baseline="-33000">
                <a:latin typeface="Arial"/>
              </a:rPr>
              <a:t>4</a:t>
            </a:r>
            <a:r>
              <a:rPr b="0" lang="fr-FR" sz="1800" spc="-1" strike="noStrike">
                <a:latin typeface="Arial"/>
              </a:rPr>
              <a:t>]</a:t>
            </a:r>
            <a:r>
              <a:rPr b="0" lang="fr-FR" sz="1800" spc="-1" strike="noStrike" baseline="33000">
                <a:latin typeface="Arial"/>
              </a:rPr>
              <a:t>2+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5" name="CustomShape 9"/>
          <p:cNvSpPr/>
          <p:nvPr/>
        </p:nvSpPr>
        <p:spPr>
          <a:xfrm>
            <a:off x="4032000" y="3888000"/>
            <a:ext cx="360000" cy="1152000"/>
          </a:xfrm>
          <a:prstGeom prst="rect">
            <a:avLst/>
          </a:prstGeom>
          <a:solidFill>
            <a:srgbClr val="55308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TextShape 10"/>
          <p:cNvSpPr txBox="1"/>
          <p:nvPr/>
        </p:nvSpPr>
        <p:spPr>
          <a:xfrm>
            <a:off x="3636000" y="5256000"/>
            <a:ext cx="1800000" cy="40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[Cu(en)</a:t>
            </a:r>
            <a:r>
              <a:rPr b="0" lang="fr-FR" sz="1800" spc="-1" strike="noStrike" baseline="-33000">
                <a:latin typeface="Arial"/>
              </a:rPr>
              <a:t>4</a:t>
            </a:r>
            <a:r>
              <a:rPr b="0" lang="fr-FR" sz="1800" spc="-1" strike="noStrike">
                <a:latin typeface="Arial"/>
              </a:rPr>
              <a:t>]</a:t>
            </a:r>
            <a:r>
              <a:rPr b="0" lang="fr-FR" sz="1800" spc="-1" strike="noStrike" baseline="33000">
                <a:latin typeface="Arial"/>
              </a:rPr>
              <a:t>2+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503640" y="1851840"/>
            <a:ext cx="9071640" cy="2237400"/>
          </a:xfrm>
          <a:prstGeom prst="rect">
            <a:avLst/>
          </a:prstGeom>
          <a:ln>
            <a:noFill/>
          </a:ln>
        </p:spPr>
      </p:pic>
      <p:sp>
        <p:nvSpPr>
          <p:cNvPr id="98" name="TextShape 1"/>
          <p:cNvSpPr txBox="1"/>
          <p:nvPr/>
        </p:nvSpPr>
        <p:spPr>
          <a:xfrm>
            <a:off x="3096000" y="2672640"/>
            <a:ext cx="648000" cy="855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5400" spc="-1" strike="noStrike">
                <a:latin typeface="Arial"/>
              </a:rPr>
              <a:t>&lt;</a:t>
            </a:r>
            <a:endParaRPr b="0" lang="fr-FR" sz="5400" spc="-1" strike="noStrike"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5904000" y="2672640"/>
            <a:ext cx="648000" cy="855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5400" spc="-1" strike="noStrike">
                <a:latin typeface="Arial"/>
              </a:rPr>
              <a:t>&lt;</a:t>
            </a:r>
            <a:endParaRPr b="0" lang="fr-FR" sz="5400" spc="-1" strike="noStrike">
              <a:latin typeface="Arial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0" y="504000"/>
            <a:ext cx="9648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 u="sng">
                <a:uFillTx/>
                <a:latin typeface="Arial"/>
              </a:rPr>
              <a:t>Influence de la nature des ligands sur la stabilité</a:t>
            </a:r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" descr=""/>
          <p:cNvPicPr/>
          <p:nvPr/>
        </p:nvPicPr>
        <p:blipFill>
          <a:blip r:embed="rId1"/>
          <a:srcRect l="30091" t="2628" r="30957" b="0"/>
          <a:stretch/>
        </p:blipFill>
        <p:spPr>
          <a:xfrm>
            <a:off x="4133520" y="2016000"/>
            <a:ext cx="1482480" cy="3706920"/>
          </a:xfrm>
          <a:prstGeom prst="rect">
            <a:avLst/>
          </a:prstGeom>
          <a:ln>
            <a:noFill/>
          </a:ln>
        </p:spPr>
      </p:pic>
      <p:pic>
        <p:nvPicPr>
          <p:cNvPr id="102" name="" descr=""/>
          <p:cNvPicPr/>
          <p:nvPr/>
        </p:nvPicPr>
        <p:blipFill>
          <a:blip r:embed="rId2"/>
          <a:srcRect l="30091" t="2628" r="30957" b="0"/>
          <a:stretch/>
        </p:blipFill>
        <p:spPr>
          <a:xfrm>
            <a:off x="7128000" y="2016000"/>
            <a:ext cx="1482480" cy="3706920"/>
          </a:xfrm>
          <a:prstGeom prst="rect">
            <a:avLst/>
          </a:prstGeom>
          <a:ln>
            <a:noFill/>
          </a:ln>
        </p:spPr>
      </p:pic>
      <p:pic>
        <p:nvPicPr>
          <p:cNvPr id="103" name="" descr=""/>
          <p:cNvPicPr/>
          <p:nvPr/>
        </p:nvPicPr>
        <p:blipFill>
          <a:blip r:embed="rId3"/>
          <a:srcRect l="30091" t="2628" r="30957" b="0"/>
          <a:stretch/>
        </p:blipFill>
        <p:spPr>
          <a:xfrm>
            <a:off x="1080000" y="2016000"/>
            <a:ext cx="1482480" cy="3706920"/>
          </a:xfrm>
          <a:prstGeom prst="rect">
            <a:avLst/>
          </a:prstGeom>
          <a:ln>
            <a:noFill/>
          </a:ln>
        </p:spPr>
      </p:pic>
      <p:sp>
        <p:nvSpPr>
          <p:cNvPr id="104" name="TextShape 1"/>
          <p:cNvSpPr txBox="1"/>
          <p:nvPr/>
        </p:nvSpPr>
        <p:spPr>
          <a:xfrm>
            <a:off x="648000" y="1535040"/>
            <a:ext cx="2664000" cy="912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0" lang="fr-FR" sz="1500" spc="-1" strike="noStrike">
                <a:latin typeface="Arial"/>
              </a:rPr>
              <a:t>2 mL CuSO</a:t>
            </a:r>
            <a:r>
              <a:rPr b="0" lang="fr-FR" sz="1500" spc="-1" strike="noStrike" baseline="-33000">
                <a:latin typeface="Arial"/>
              </a:rPr>
              <a:t>4</a:t>
            </a:r>
            <a:r>
              <a:rPr b="0" lang="fr-FR" sz="1500" spc="-1" strike="noStrike">
                <a:latin typeface="Arial"/>
              </a:rPr>
              <a:t> à 0,1 mol/L </a:t>
            </a:r>
            <a:endParaRPr b="0" lang="fr-FR" sz="1500" spc="-1" strike="noStrike">
              <a:latin typeface="Arial"/>
            </a:endParaRPr>
          </a:p>
          <a:p>
            <a:pPr algn="ctr"/>
            <a:r>
              <a:rPr b="0" lang="fr-FR" sz="1500" spc="-1" strike="noStrike">
                <a:latin typeface="Arial"/>
              </a:rPr>
              <a:t>+ 2 mL eau</a:t>
            </a:r>
            <a:r>
              <a:rPr b="0" lang="fr-FR" sz="1800" spc="-1" strike="noStrike">
                <a:latin typeface="Arial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3528000" y="1440000"/>
            <a:ext cx="2880000" cy="1223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0" lang="fr-FR" sz="1500" spc="-1" strike="noStrike">
                <a:latin typeface="Arial"/>
              </a:rPr>
              <a:t>0,5 mL CuSO</a:t>
            </a:r>
            <a:r>
              <a:rPr b="0" lang="fr-FR" sz="1500" spc="-1" strike="noStrike" baseline="-33000">
                <a:latin typeface="Arial"/>
              </a:rPr>
              <a:t>4</a:t>
            </a:r>
            <a:r>
              <a:rPr b="0" lang="fr-FR" sz="1500" spc="-1" strike="noStrike">
                <a:latin typeface="Arial"/>
              </a:rPr>
              <a:t> à 0,1 mol/L </a:t>
            </a:r>
            <a:endParaRPr b="0" lang="fr-FR" sz="1500" spc="-1" strike="noStrike">
              <a:latin typeface="Arial"/>
            </a:endParaRPr>
          </a:p>
          <a:p>
            <a:pPr algn="ctr"/>
            <a:r>
              <a:rPr b="0" lang="fr-FR" sz="1500" spc="-1" strike="noStrike">
                <a:latin typeface="Arial"/>
              </a:rPr>
              <a:t>+ 0,5 mL NH</a:t>
            </a:r>
            <a:r>
              <a:rPr b="0" lang="fr-FR" sz="1500" spc="-1" strike="noStrike" baseline="-33000">
                <a:latin typeface="Arial"/>
              </a:rPr>
              <a:t>3</a:t>
            </a:r>
            <a:r>
              <a:rPr b="0" lang="fr-FR" sz="1500" spc="-1" strike="noStrike">
                <a:latin typeface="Arial"/>
              </a:rPr>
              <a:t> à 1mol/L </a:t>
            </a:r>
            <a:endParaRPr b="0" lang="fr-FR" sz="1500" spc="-1" strike="noStrike">
              <a:latin typeface="Arial"/>
            </a:endParaRPr>
          </a:p>
          <a:p>
            <a:pPr algn="ctr"/>
            <a:r>
              <a:rPr b="0" lang="fr-FR" sz="1500" spc="-1" strike="noStrike">
                <a:latin typeface="Arial"/>
              </a:rPr>
              <a:t>+ 3 mL eau 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6336000" y="1512000"/>
            <a:ext cx="3168000" cy="147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0" lang="fr-FR" sz="1500" spc="-1" strike="noStrike">
                <a:latin typeface="Arial"/>
              </a:rPr>
              <a:t>0,5 mL CuSO</a:t>
            </a:r>
            <a:r>
              <a:rPr b="0" lang="fr-FR" sz="1500" spc="-1" strike="noStrike" baseline="-33000">
                <a:latin typeface="Arial"/>
              </a:rPr>
              <a:t>4</a:t>
            </a:r>
            <a:r>
              <a:rPr b="0" lang="fr-FR" sz="1500" spc="-1" strike="noStrike">
                <a:latin typeface="Arial"/>
              </a:rPr>
              <a:t> à 0,1 mol/L</a:t>
            </a:r>
            <a:endParaRPr b="0" lang="fr-FR" sz="1500" spc="-1" strike="noStrike">
              <a:latin typeface="Arial"/>
            </a:endParaRPr>
          </a:p>
          <a:p>
            <a:pPr algn="ctr"/>
            <a:r>
              <a:rPr b="0" lang="fr-FR" sz="1500" spc="-1" strike="noStrike">
                <a:latin typeface="Arial"/>
              </a:rPr>
              <a:t>+ 0,5 mL éthylènediamine à 1mol/L </a:t>
            </a:r>
            <a:endParaRPr b="0" lang="fr-FR" sz="1500" spc="-1" strike="noStrike">
              <a:latin typeface="Arial"/>
            </a:endParaRPr>
          </a:p>
          <a:p>
            <a:pPr algn="ctr"/>
            <a:r>
              <a:rPr b="0" lang="fr-FR" sz="1500" spc="-1" strike="noStrike">
                <a:latin typeface="Arial"/>
              </a:rPr>
              <a:t>+ 3 mL eau 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107" name="TextShape 4"/>
          <p:cNvSpPr txBox="1"/>
          <p:nvPr/>
        </p:nvSpPr>
        <p:spPr>
          <a:xfrm>
            <a:off x="-36000" y="74520"/>
            <a:ext cx="10080000" cy="1250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3600" spc="-1" strike="noStrike" u="sng">
                <a:uFillTx/>
                <a:latin typeface="Arial"/>
              </a:rPr>
              <a:t>Caractérisation par spectrophotométrie</a:t>
            </a:r>
            <a:endParaRPr b="0" lang="fr-FR" sz="3600" spc="-1" strike="noStrike">
              <a:latin typeface="Arial"/>
            </a:endParaRPr>
          </a:p>
        </p:txBody>
      </p:sp>
      <p:sp>
        <p:nvSpPr>
          <p:cNvPr id="108" name="CustomShape 5"/>
          <p:cNvSpPr/>
          <p:nvPr/>
        </p:nvSpPr>
        <p:spPr>
          <a:xfrm>
            <a:off x="7776000" y="3960000"/>
            <a:ext cx="360000" cy="1152000"/>
          </a:xfrm>
          <a:prstGeom prst="rect">
            <a:avLst/>
          </a:prstGeom>
          <a:solidFill>
            <a:srgbClr val="55308d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TextShape 6"/>
          <p:cNvSpPr txBox="1"/>
          <p:nvPr/>
        </p:nvSpPr>
        <p:spPr>
          <a:xfrm>
            <a:off x="7416000" y="5256000"/>
            <a:ext cx="1800000" cy="473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[Cu(en)</a:t>
            </a:r>
            <a:r>
              <a:rPr b="0" lang="fr-FR" sz="1800" spc="-1" strike="noStrike" baseline="-33000">
                <a:latin typeface="Arial"/>
              </a:rPr>
              <a:t>4</a:t>
            </a:r>
            <a:r>
              <a:rPr b="0" lang="fr-FR" sz="1800" spc="-1" strike="noStrike">
                <a:latin typeface="Arial"/>
              </a:rPr>
              <a:t>]</a:t>
            </a:r>
            <a:r>
              <a:rPr b="0" lang="fr-FR" sz="1800" spc="-1" strike="noStrike" baseline="33000">
                <a:latin typeface="Arial"/>
              </a:rPr>
              <a:t>2+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0" name="CustomShape 7"/>
          <p:cNvSpPr/>
          <p:nvPr/>
        </p:nvSpPr>
        <p:spPr>
          <a:xfrm>
            <a:off x="4752000" y="3960000"/>
            <a:ext cx="360000" cy="1152000"/>
          </a:xfrm>
          <a:prstGeom prst="rect">
            <a:avLst/>
          </a:prstGeom>
          <a:solidFill>
            <a:srgbClr val="2a60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8"/>
          <p:cNvSpPr/>
          <p:nvPr/>
        </p:nvSpPr>
        <p:spPr>
          <a:xfrm>
            <a:off x="1728000" y="3960000"/>
            <a:ext cx="360000" cy="1152000"/>
          </a:xfrm>
          <a:prstGeom prst="rect">
            <a:avLst/>
          </a:prstGeom>
          <a:solidFill>
            <a:srgbClr val="00a93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TextShape 9"/>
          <p:cNvSpPr txBox="1"/>
          <p:nvPr/>
        </p:nvSpPr>
        <p:spPr>
          <a:xfrm>
            <a:off x="4277520" y="5268960"/>
            <a:ext cx="1626480" cy="40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[Cu(NH</a:t>
            </a:r>
            <a:r>
              <a:rPr b="0" lang="fr-FR" sz="1800" spc="-1" strike="noStrike" baseline="-33000">
                <a:latin typeface="Arial"/>
              </a:rPr>
              <a:t>3</a:t>
            </a:r>
            <a:r>
              <a:rPr b="0" lang="fr-FR" sz="1800" spc="-1" strike="noStrike">
                <a:latin typeface="Arial"/>
              </a:rPr>
              <a:t>)</a:t>
            </a:r>
            <a:r>
              <a:rPr b="0" lang="fr-FR" sz="1800" spc="-1" strike="noStrike" baseline="-33000">
                <a:latin typeface="Arial"/>
              </a:rPr>
              <a:t>4</a:t>
            </a:r>
            <a:r>
              <a:rPr b="0" lang="fr-FR" sz="1800" spc="-1" strike="noStrike">
                <a:latin typeface="Arial"/>
              </a:rPr>
              <a:t>]</a:t>
            </a:r>
            <a:r>
              <a:rPr b="0" lang="fr-FR" sz="1800" spc="-1" strike="noStrike" baseline="33000">
                <a:latin typeface="Arial"/>
              </a:rPr>
              <a:t>2+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3" name="TextShape 10"/>
          <p:cNvSpPr txBox="1"/>
          <p:nvPr/>
        </p:nvSpPr>
        <p:spPr>
          <a:xfrm>
            <a:off x="1368000" y="5268960"/>
            <a:ext cx="1626480" cy="40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fr-FR" sz="1800" spc="-1" strike="noStrike">
                <a:latin typeface="Arial"/>
              </a:rPr>
              <a:t>[Cu(H</a:t>
            </a:r>
            <a:r>
              <a:rPr b="0" lang="fr-FR" sz="1800" spc="-1" strike="noStrike" baseline="-33000">
                <a:latin typeface="Arial"/>
              </a:rPr>
              <a:t>2</a:t>
            </a:r>
            <a:r>
              <a:rPr b="0" lang="fr-FR" sz="1800" spc="-1" strike="noStrike">
                <a:latin typeface="Arial"/>
              </a:rPr>
              <a:t>O)</a:t>
            </a:r>
            <a:r>
              <a:rPr b="0" lang="fr-FR" sz="1800" spc="-1" strike="noStrike" baseline="-33000">
                <a:latin typeface="Arial"/>
              </a:rPr>
              <a:t>6</a:t>
            </a:r>
            <a:r>
              <a:rPr b="0" lang="fr-FR" sz="1800" spc="-1" strike="noStrike">
                <a:latin typeface="Arial"/>
              </a:rPr>
              <a:t>]</a:t>
            </a:r>
            <a:r>
              <a:rPr b="0" lang="fr-FR" sz="1800" spc="-1" strike="noStrike" baseline="33000">
                <a:latin typeface="Arial"/>
              </a:rPr>
              <a:t>2+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LibreOffice/6.3.4.2$Linux_X86_64 LibreOffice_project/60da17e045e08f1793c57c00ba83cdfce946d0aa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2020-05-24T17:27:00Z</dcterms:created>
  <dc:creator/>
  <dc:description/>
  <dc:language>en-US</dc:language>
  <cp:lastModifiedBy/>
  <dcterms:modified xsi:type="dcterms:W3CDTF">2020-05-24T20:14:13Z</dcterms:modified>
  <cp:revision>1</cp:revision>
  <dc:subject/>
  <dc:title/>
</cp:coreProperties>
</file>