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.fntdata"/><Relationship Id="rId6" Type="http://schemas.openxmlformats.org/officeDocument/2006/relationships/slide" Target="slides/slide1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5a28ac60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5a28ac60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5a28ac60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5a28ac60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5a28ac60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5a28ac60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714e5ae9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714e5ae9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714e5ae98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714e5ae9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714e5ae9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714e5ae9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0679b85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0679b85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59fee301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59fee301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59fee301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59fee301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5a28ac6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5a28ac6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5a28ac60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5a28ac60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9" Type="http://schemas.openxmlformats.org/officeDocument/2006/relationships/image" Target="../media/image2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6.jpg"/><Relationship Id="rId8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LC 03 : Chimie Durable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Niveau : Lycée (Terminale S)</a:t>
            </a:r>
            <a:endParaRPr/>
          </a:p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311700" y="445025"/>
            <a:ext cx="220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III.3) Solvant</a:t>
            </a:r>
            <a:endParaRPr/>
          </a:p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2109275" y="1512413"/>
            <a:ext cx="39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2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1000225" y="3057300"/>
            <a:ext cx="39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2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5659925" y="3057300"/>
            <a:ext cx="39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2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075" y="1170125"/>
            <a:ext cx="12477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6150" y="1174888"/>
            <a:ext cx="124777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8150" y="1237200"/>
            <a:ext cx="1131790" cy="11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0225" y="2782075"/>
            <a:ext cx="1149474" cy="11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9875" y="2708200"/>
            <a:ext cx="12477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15900" y="2708175"/>
            <a:ext cx="124777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61975" y="2719763"/>
            <a:ext cx="124777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III.3) Solvant</a:t>
            </a:r>
            <a:endParaRPr/>
          </a:p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74875"/>
            <a:ext cx="4240025" cy="304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125" y="1499013"/>
            <a:ext cx="4128175" cy="268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III.3) Solvant</a:t>
            </a:r>
            <a:endParaRPr/>
          </a:p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375" y="1017725"/>
            <a:ext cx="549592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Pré-Requis :</a:t>
            </a:r>
            <a:r>
              <a:rPr lang="fr"/>
              <a:t>  </a:t>
            </a:r>
            <a:r>
              <a:rPr lang="fr" sz="2000"/>
              <a:t>Groupes caractéristiques, Formule topologique</a:t>
            </a:r>
            <a:endParaRPr sz="2000"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915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Plan :</a:t>
            </a:r>
            <a:endParaRPr sz="1600"/>
          </a:p>
        </p:txBody>
      </p:sp>
      <p:sp>
        <p:nvSpPr>
          <p:cNvPr id="68" name="Google Shape;68;p14"/>
          <p:cNvSpPr txBox="1"/>
          <p:nvPr/>
        </p:nvSpPr>
        <p:spPr>
          <a:xfrm>
            <a:off x="2206225" y="991500"/>
            <a:ext cx="61722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I - Principes de la chimie durable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roxima Nova"/>
              <a:buAutoNum type="arabicParenR"/>
            </a:pPr>
            <a:r>
              <a:rPr lang="fr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Définition chimie durable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roxima Nova"/>
              <a:buAutoNum type="arabicParenR"/>
            </a:pPr>
            <a:r>
              <a:rPr lang="fr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Les 12 principes de la chimie durable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II - Matière première et énergie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roxima Nova"/>
              <a:buAutoNum type="arabicParenR"/>
            </a:pPr>
            <a:r>
              <a:rPr lang="fr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Utilisation des ressources renouvelables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roxima Nova"/>
              <a:buAutoNum type="arabicParenR"/>
            </a:pPr>
            <a:r>
              <a:rPr lang="fr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Facteur environnemental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roxima Nova"/>
              <a:buAutoNum type="arabicParenR"/>
            </a:pPr>
            <a:r>
              <a:rPr lang="fr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Economie d’atome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roxima Nova"/>
              <a:buAutoNum type="arabicParenR"/>
            </a:pPr>
            <a:r>
              <a:rPr lang="fr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Exemple avec une réaction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III - Synthèse et solvants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roxima Nova"/>
              <a:buAutoNum type="arabicParenR"/>
            </a:pPr>
            <a:r>
              <a:rPr lang="fr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Synthèse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roxima Nova"/>
              <a:buAutoNum type="arabicParenR"/>
            </a:pPr>
            <a:r>
              <a:rPr lang="fr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Catalyse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roxima Nova"/>
              <a:buAutoNum type="arabicParenR"/>
            </a:pPr>
            <a:r>
              <a:rPr lang="fr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Solvant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: Petit historique de la chimie durable</a:t>
            </a:r>
            <a:endParaRPr/>
          </a:p>
        </p:txBody>
      </p:sp>
      <p:cxnSp>
        <p:nvCxnSpPr>
          <p:cNvPr id="75" name="Google Shape;75;p15"/>
          <p:cNvCxnSpPr/>
          <p:nvPr/>
        </p:nvCxnSpPr>
        <p:spPr>
          <a:xfrm flipH="1" rot="10800000">
            <a:off x="846275" y="2807300"/>
            <a:ext cx="7472100" cy="61800"/>
          </a:xfrm>
          <a:prstGeom prst="straightConnector1">
            <a:avLst/>
          </a:prstGeom>
          <a:noFill/>
          <a:ln cap="flat" cmpd="sng" w="1524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" name="Google Shape;76;p15"/>
          <p:cNvCxnSpPr/>
          <p:nvPr/>
        </p:nvCxnSpPr>
        <p:spPr>
          <a:xfrm flipH="1">
            <a:off x="1251325" y="2603900"/>
            <a:ext cx="2400" cy="539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5"/>
          <p:cNvCxnSpPr/>
          <p:nvPr/>
        </p:nvCxnSpPr>
        <p:spPr>
          <a:xfrm flipH="1">
            <a:off x="6432925" y="2603900"/>
            <a:ext cx="2400" cy="539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5"/>
          <p:cNvCxnSpPr/>
          <p:nvPr/>
        </p:nvCxnSpPr>
        <p:spPr>
          <a:xfrm flipH="1">
            <a:off x="2775325" y="2603900"/>
            <a:ext cx="2400" cy="539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5"/>
          <p:cNvCxnSpPr/>
          <p:nvPr/>
        </p:nvCxnSpPr>
        <p:spPr>
          <a:xfrm flipH="1">
            <a:off x="4527925" y="2603900"/>
            <a:ext cx="2400" cy="539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350" y="1167700"/>
            <a:ext cx="949025" cy="12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1099" y="3508150"/>
            <a:ext cx="1010849" cy="12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8475" y="1559113"/>
            <a:ext cx="1600110" cy="8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1450" y="3455625"/>
            <a:ext cx="885350" cy="13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931825" y="3067400"/>
            <a:ext cx="641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Proxima Nova"/>
                <a:ea typeface="Proxima Nova"/>
                <a:cs typeface="Proxima Nova"/>
                <a:sym typeface="Proxima Nova"/>
              </a:rPr>
              <a:t>1860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2455825" y="3067400"/>
            <a:ext cx="641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Proxima Nova"/>
                <a:ea typeface="Proxima Nova"/>
                <a:cs typeface="Proxima Nova"/>
                <a:sym typeface="Proxima Nova"/>
              </a:rPr>
              <a:t>1896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4207826" y="3067400"/>
            <a:ext cx="641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Proxima Nova"/>
                <a:ea typeface="Proxima Nova"/>
                <a:cs typeface="Proxima Nova"/>
                <a:sym typeface="Proxima Nova"/>
              </a:rPr>
              <a:t>1988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113425" y="3067400"/>
            <a:ext cx="6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Proxima Nova"/>
                <a:ea typeface="Proxima Nova"/>
                <a:cs typeface="Proxima Nova"/>
                <a:sym typeface="Proxima Nova"/>
              </a:rPr>
              <a:t>1998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610113" y="3432025"/>
            <a:ext cx="11895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Liebig 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Pollution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des sols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181763" y="1609800"/>
            <a:ext cx="11895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Arrhenius 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Effet 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serre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933763" y="3637100"/>
            <a:ext cx="11895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Création du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GIEC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5839375" y="2088800"/>
            <a:ext cx="1189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Chimie verte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I.2) Les 12 principes de la chimie durable</a:t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988" y="1070850"/>
            <a:ext cx="585802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II.1) Utilisation de ressources renouvelables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350" y="1406775"/>
            <a:ext cx="2687425" cy="2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811338" y="4155275"/>
            <a:ext cx="232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Les différentes sources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de biomasse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4775" y="2287616"/>
            <a:ext cx="4741876" cy="9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5309513" y="4155275"/>
            <a:ext cx="232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Synthèse d’un biocarburant de 1ère génération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II.2) Facteur environnemental</a:t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00" y="1333587"/>
            <a:ext cx="8731177" cy="30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II.4) Exemple avec une réaction : synthèse de Biginelli</a:t>
            </a:r>
            <a:endParaRPr/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63" y="1541650"/>
            <a:ext cx="7686675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496213" y="4170625"/>
            <a:ext cx="815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Synthèse de dihydropyrimidinone (DHPM) à partir d’</a:t>
            </a:r>
            <a:r>
              <a:rPr lang="fr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acétoacétate d’éthyle, 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d’</a:t>
            </a:r>
            <a:r>
              <a:rPr lang="fr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urée 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et de</a:t>
            </a:r>
            <a:r>
              <a:rPr lang="fr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benzaldéhyde</a:t>
            </a:r>
            <a:endParaRPr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III.1) Synthèse</a:t>
            </a:r>
            <a:endParaRPr/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875" y="1017725"/>
            <a:ext cx="578935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III.2) Catalyse</a:t>
            </a:r>
            <a:endParaRPr/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775" y="1017725"/>
            <a:ext cx="4480450" cy="34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