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erriweather Light"/>
      <p:regular r:id="rId30"/>
      <p:bold r:id="rId31"/>
      <p:italic r:id="rId32"/>
      <p:boldItalic r:id="rId33"/>
    </p:embeddedFont>
    <p:embeddedFont>
      <p:font typeface="Lora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regular.fntdata"/><Relationship Id="rId41" Type="http://schemas.openxmlformats.org/officeDocument/2006/relationships/font" Target="fonts/Roboto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.fntdata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Light-bold.fntdata"/><Relationship Id="rId30" Type="http://schemas.openxmlformats.org/officeDocument/2006/relationships/font" Target="fonts/MerriweatherLight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Light-italic.fntdata"/><Relationship Id="rId13" Type="http://schemas.openxmlformats.org/officeDocument/2006/relationships/slide" Target="slides/slide8.xml"/><Relationship Id="rId35" Type="http://schemas.openxmlformats.org/officeDocument/2006/relationships/font" Target="fonts/Lora-bold.fntdata"/><Relationship Id="rId12" Type="http://schemas.openxmlformats.org/officeDocument/2006/relationships/slide" Target="slides/slide7.xml"/><Relationship Id="rId34" Type="http://schemas.openxmlformats.org/officeDocument/2006/relationships/font" Target="fonts/Lora-regular.fntdata"/><Relationship Id="rId15" Type="http://schemas.openxmlformats.org/officeDocument/2006/relationships/slide" Target="slides/slide10.xml"/><Relationship Id="rId37" Type="http://schemas.openxmlformats.org/officeDocument/2006/relationships/font" Target="fonts/Lora-boldItalic.fntdata"/><Relationship Id="rId14" Type="http://schemas.openxmlformats.org/officeDocument/2006/relationships/slide" Target="slides/slide9.xml"/><Relationship Id="rId36" Type="http://schemas.openxmlformats.org/officeDocument/2006/relationships/font" Target="fonts/Lora-italic.fntdata"/><Relationship Id="rId17" Type="http://schemas.openxmlformats.org/officeDocument/2006/relationships/slide" Target="slides/slide12.xml"/><Relationship Id="rId39" Type="http://schemas.openxmlformats.org/officeDocument/2006/relationships/font" Target="fonts/RobotoLight-bold.fntdata"/><Relationship Id="rId16" Type="http://schemas.openxmlformats.org/officeDocument/2006/relationships/slide" Target="slides/slide11.xml"/><Relationship Id="rId38" Type="http://schemas.openxmlformats.org/officeDocument/2006/relationships/font" Target="fonts/Roboto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4b755d6f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4b755d6f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4b755d6f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4b755d6f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4b755d6f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4b755d6f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4b755d6f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4b755d6f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4632f21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4632f2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74632f21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74632f21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4632f21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4632f21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80e2a7e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80e2a7e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a43b8c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a43b8c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050162d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050162d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050162dc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050162dc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34001d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34001d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34001d0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34001d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34001d0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34001d0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34001d0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34001d0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34001d0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34001d0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34001d0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34001d0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xZU3ujzluV8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cndp.fr/portails-disciplinaires/fileadmin/user_upload/Physique-chimie/Ressources_RNSTL/Polymeres.pdf" TargetMode="External"/><Relationship Id="rId4" Type="http://schemas.openxmlformats.org/officeDocument/2006/relationships/hyperlink" Target="https://toulouse.udppc.asso.fr/images/pdf/Cahier_de_laboratoire_ONC_2013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325700" y="989800"/>
            <a:ext cx="6492600" cy="12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/>
              <a:t>LC 02 : Polymères</a:t>
            </a:r>
            <a:endParaRPr sz="5200"/>
          </a:p>
        </p:txBody>
      </p:sp>
      <p:sp>
        <p:nvSpPr>
          <p:cNvPr id="64" name="Google Shape;64;p13"/>
          <p:cNvSpPr txBox="1"/>
          <p:nvPr/>
        </p:nvSpPr>
        <p:spPr>
          <a:xfrm>
            <a:off x="4186800" y="3729100"/>
            <a:ext cx="3402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Niveau : 1ère STL/STI2D</a:t>
            </a:r>
            <a:endParaRPr sz="2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II.1) Polyaddition</a:t>
            </a:r>
            <a:endParaRPr b="1" sz="1600"/>
          </a:p>
        </p:txBody>
      </p:sp>
      <p:sp>
        <p:nvSpPr>
          <p:cNvPr id="142" name="Google Shape;142;p22"/>
          <p:cNvSpPr txBox="1"/>
          <p:nvPr/>
        </p:nvSpPr>
        <p:spPr>
          <a:xfrm>
            <a:off x="311725" y="2060825"/>
            <a:ext cx="39030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Manipulation : Synthèse du polystyrène</a:t>
            </a:r>
            <a:endParaRPr sz="11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871416"/>
            <a:ext cx="3340020" cy="107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941150" y="425900"/>
            <a:ext cx="3593400" cy="1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>
                <a:solidFill>
                  <a:srgbClr val="FFFFFF"/>
                </a:solidFill>
              </a:rPr>
              <a:t>Synthèse du polystyrène</a:t>
            </a:r>
            <a:endParaRPr sz="1400" u="sng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FFFFFF"/>
                </a:solidFill>
              </a:rPr>
              <a:t>Synthèse du polystyrène à partir de 5 mL de styrène pur et de 2 mL d’AIBN à 34 g.L</a:t>
            </a:r>
            <a:r>
              <a:rPr baseline="30000" lang="fr" sz="1400">
                <a:solidFill>
                  <a:srgbClr val="FFFFFF"/>
                </a:solidFill>
              </a:rPr>
              <a:t>-1</a:t>
            </a:r>
            <a:r>
              <a:rPr lang="fr" sz="1400">
                <a:solidFill>
                  <a:srgbClr val="FFFFFF"/>
                </a:solidFill>
              </a:rPr>
              <a:t>.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800" y="1634825"/>
            <a:ext cx="2384103" cy="260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4918050" y="4393100"/>
            <a:ext cx="3903000" cy="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FFFFFF"/>
                </a:solidFill>
              </a:rPr>
              <a:t>45 min à 105 °C. Introduire du toluène à la fin.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II.1) Polyaddition</a:t>
            </a:r>
            <a:endParaRPr b="1" sz="1600"/>
          </a:p>
        </p:txBody>
      </p:sp>
      <p:sp>
        <p:nvSpPr>
          <p:cNvPr id="153" name="Google Shape;153;p23"/>
          <p:cNvSpPr txBox="1"/>
          <p:nvPr/>
        </p:nvSpPr>
        <p:spPr>
          <a:xfrm>
            <a:off x="311725" y="2060825"/>
            <a:ext cx="39030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Manipulation : Synthèse du polystyrène</a:t>
            </a:r>
            <a:endParaRPr sz="11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871416"/>
            <a:ext cx="3340020" cy="107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786350" y="500925"/>
            <a:ext cx="4166400" cy="44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Isolement</a:t>
            </a:r>
            <a:r>
              <a:rPr lang="fr" sz="1400" u="sng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du polystyrène</a:t>
            </a:r>
            <a:endParaRPr sz="1400" u="sng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On ajoute de l'éthanol (styrène soluble, polystyrène insoluble).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On peut faire un calcul de rendement ensuite.</a:t>
            </a:r>
            <a:endParaRPr sz="14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925" y="1597775"/>
            <a:ext cx="3253800" cy="23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II.2) Polycondensation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b="1" lang="fr" sz="1600"/>
              <a:t>Synthèse d’un polyester</a:t>
            </a:r>
            <a:endParaRPr b="1" sz="1600"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728" y="1921675"/>
            <a:ext cx="4070550" cy="13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773" y="3403000"/>
            <a:ext cx="6556454" cy="100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5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II.2) Polycondensation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b)	Synthèse d’un polyamide</a:t>
            </a:r>
            <a:endParaRPr b="1" sz="1600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500" y="1683138"/>
            <a:ext cx="363500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263" y="3193249"/>
            <a:ext cx="5249475" cy="10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II.2) Polycondensation</a:t>
            </a:r>
            <a:endParaRPr b="1"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b)	Synthèse d’un polyamide</a:t>
            </a:r>
            <a:endParaRPr b="1" sz="1600"/>
          </a:p>
        </p:txBody>
      </p:sp>
      <p:sp>
        <p:nvSpPr>
          <p:cNvPr id="179" name="Google Shape;179;p26"/>
          <p:cNvSpPr txBox="1"/>
          <p:nvPr/>
        </p:nvSpPr>
        <p:spPr>
          <a:xfrm>
            <a:off x="3573000" y="4502725"/>
            <a:ext cx="199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Synthèse du Nylon 6,6</a:t>
            </a:r>
            <a:endParaRPr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24" y="1403622"/>
            <a:ext cx="6162776" cy="3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4624638" y="241700"/>
            <a:ext cx="43197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https://www.youtube.com/watch?v=xZU3ujzluV8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228625" y="500925"/>
            <a:ext cx="41472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III - Propriétés 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III.1) Propriétés thermiques</a:t>
            </a:r>
            <a:endParaRPr b="1" sz="1600"/>
          </a:p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226150" y="3376475"/>
            <a:ext cx="4691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Explication du comportement des thermoplastiques</a:t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175" y="2178600"/>
            <a:ext cx="6269651" cy="11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3176675" y="2487007"/>
            <a:ext cx="5751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T ⇗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443273" y="2487001"/>
            <a:ext cx="482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T ⇘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228625" y="500925"/>
            <a:ext cx="41472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III - Propriétés 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III.1) Propriétés thermiques</a:t>
            </a:r>
            <a:endParaRPr b="1" sz="1600"/>
          </a:p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1804" r="3228" t="0"/>
          <a:stretch/>
        </p:blipFill>
        <p:spPr>
          <a:xfrm>
            <a:off x="1290250" y="2003825"/>
            <a:ext cx="6563500" cy="14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4297650" y="2393700"/>
            <a:ext cx="548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Roboto"/>
                <a:ea typeface="Roboto"/>
                <a:cs typeface="Roboto"/>
                <a:sym typeface="Roboto"/>
              </a:rPr>
              <a:t>T ⇗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2226150" y="3601500"/>
            <a:ext cx="4691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Explication du comportement des thermodurcissables</a:t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9"/>
          <p:cNvSpPr txBox="1"/>
          <p:nvPr>
            <p:ph idx="4294967295" type="title"/>
          </p:nvPr>
        </p:nvSpPr>
        <p:spPr>
          <a:xfrm>
            <a:off x="228625" y="500925"/>
            <a:ext cx="41472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Molécules évoquées</a:t>
            </a:r>
            <a:r>
              <a:rPr b="1" lang="fr" sz="2000" u="sng"/>
              <a:t> :</a:t>
            </a:r>
            <a:endParaRPr b="1" sz="1600"/>
          </a:p>
        </p:txBody>
      </p:sp>
      <p:sp>
        <p:nvSpPr>
          <p:cNvPr id="207" name="Google Shape;207;p29"/>
          <p:cNvSpPr txBox="1"/>
          <p:nvPr/>
        </p:nvSpPr>
        <p:spPr>
          <a:xfrm>
            <a:off x="-1500175" y="8810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25" y="1528775"/>
            <a:ext cx="3273050" cy="7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1017225" y="2319100"/>
            <a:ext cx="879600" cy="5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AIBN</a:t>
            </a:r>
            <a:endParaRPr sz="1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426" y="423875"/>
            <a:ext cx="3003924" cy="182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5520175" y="2319100"/>
            <a:ext cx="2164200" cy="5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Acétate de cellulose.</a:t>
            </a:r>
            <a:endParaRPr sz="1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850" y="3255150"/>
            <a:ext cx="1047849" cy="9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324700" y="4495150"/>
            <a:ext cx="2747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PVC (Polychlorure de Vinyle)</a:t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4175" y="3075192"/>
            <a:ext cx="1538049" cy="134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5935450" y="4495150"/>
            <a:ext cx="1047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Téflon</a:t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Bibliographie</a:t>
            </a:r>
            <a:endParaRPr/>
          </a:p>
        </p:txBody>
      </p:sp>
      <p:sp>
        <p:nvSpPr>
          <p:cNvPr id="222" name="Google Shape;222;p30"/>
          <p:cNvSpPr txBox="1"/>
          <p:nvPr>
            <p:ph idx="4294967295" type="body"/>
          </p:nvPr>
        </p:nvSpPr>
        <p:spPr>
          <a:xfrm>
            <a:off x="832700" y="1714275"/>
            <a:ext cx="7493400" cy="29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Light"/>
              <a:buChar char="●"/>
            </a:pPr>
            <a:r>
              <a:rPr lang="fr" sz="15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Livre 1ère STL Nathan pour les connaissances, Hachette pour les figures</a:t>
            </a:r>
            <a:endParaRPr sz="15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Light"/>
              <a:buChar char="●"/>
            </a:pPr>
            <a:r>
              <a:rPr lang="fr" sz="1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http://www.cndp.fr/portails-disciplinaires/fileadmin/user_upload/Physique-chimie/Ressources_RNSTL/Polymeres.pdf</a:t>
            </a:r>
            <a:r>
              <a:rPr lang="fr" sz="15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(Pas mal de figures et un bout du plan, et des manips).</a:t>
            </a:r>
            <a:endParaRPr sz="15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Light"/>
              <a:buChar char="●"/>
            </a:pPr>
            <a:r>
              <a:rPr lang="fr" sz="15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Synthèse du Polystyrène (bien détaillée) : </a:t>
            </a:r>
            <a:r>
              <a:rPr lang="fr" sz="15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https://toulouse.udppc.asso.fr/images/pdf/Cahier_de_laboratoire_ONC_2013.pdf</a:t>
            </a:r>
            <a:endParaRPr sz="15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erriweather Light"/>
              <a:buChar char="●"/>
            </a:pPr>
            <a:r>
              <a:rPr lang="fr" sz="15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Dunod PC Chimie (surtout pour les questions potentielles).</a:t>
            </a:r>
            <a:endParaRPr sz="15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01825" y="1742550"/>
            <a:ext cx="4971300" cy="16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 u="sng">
                <a:latin typeface="Georgia"/>
                <a:ea typeface="Georgia"/>
                <a:cs typeface="Georgia"/>
                <a:sym typeface="Georgia"/>
              </a:rPr>
              <a:t>Pré-requis  :</a:t>
            </a:r>
            <a:endParaRPr sz="2100" u="sng"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-"/>
            </a:pPr>
            <a:r>
              <a:rPr lang="fr" sz="2100">
                <a:latin typeface="Georgia"/>
                <a:ea typeface="Georgia"/>
                <a:cs typeface="Georgia"/>
                <a:sym typeface="Georgia"/>
              </a:rPr>
              <a:t>Liaisons chimiques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-"/>
            </a:pPr>
            <a:r>
              <a:rPr lang="fr" sz="2100">
                <a:latin typeface="Georgia"/>
                <a:ea typeface="Georgia"/>
                <a:cs typeface="Georgia"/>
                <a:sym typeface="Georgia"/>
              </a:rPr>
              <a:t>Groupes fonctionnels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-"/>
            </a:pPr>
            <a:r>
              <a:rPr lang="fr" sz="2100">
                <a:latin typeface="Georgia"/>
                <a:ea typeface="Georgia"/>
                <a:cs typeface="Georgia"/>
                <a:sym typeface="Georgia"/>
              </a:rPr>
              <a:t>Représentation des molécules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Georgia"/>
              <a:buChar char="-"/>
            </a:pPr>
            <a:r>
              <a:rPr lang="fr" sz="2100">
                <a:latin typeface="Georgia"/>
                <a:ea typeface="Georgia"/>
                <a:cs typeface="Georgia"/>
                <a:sym typeface="Georgia"/>
              </a:rPr>
              <a:t>Synthèse organique expérimentale.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5552800" y="575400"/>
            <a:ext cx="3073200" cy="39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latin typeface="Lora"/>
                <a:ea typeface="Lora"/>
                <a:cs typeface="Lora"/>
                <a:sym typeface="Lora"/>
              </a:rPr>
              <a:t>I - Notion de polymère</a:t>
            </a:r>
            <a:endParaRPr sz="1600" u="sng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I.1) Polymères et </a:t>
            </a:r>
            <a:r>
              <a:rPr lang="fr" sz="1600">
                <a:latin typeface="Lora"/>
                <a:ea typeface="Lora"/>
                <a:cs typeface="Lora"/>
                <a:sym typeface="Lora"/>
              </a:rPr>
              <a:t>définitions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I.2) </a:t>
            </a:r>
            <a:r>
              <a:rPr lang="fr" sz="1600">
                <a:latin typeface="Lora"/>
                <a:ea typeface="Lora"/>
                <a:cs typeface="Lora"/>
                <a:sym typeface="Lora"/>
              </a:rPr>
              <a:t>Description</a:t>
            </a:r>
            <a:r>
              <a:rPr lang="fr" sz="1600">
                <a:latin typeface="Lora"/>
                <a:ea typeface="Lora"/>
                <a:cs typeface="Lora"/>
                <a:sym typeface="Lora"/>
              </a:rPr>
              <a:t> des polymères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I.3) Structure des polymères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>
                <a:latin typeface="Lora"/>
                <a:ea typeface="Lora"/>
                <a:cs typeface="Lora"/>
                <a:sym typeface="Lora"/>
              </a:rPr>
              <a:t>II - Synthèse des polymères</a:t>
            </a:r>
            <a:endParaRPr sz="1600" u="sng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II.1) Polyaddition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II.2) Polycondensation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>
                <a:latin typeface="Lora"/>
                <a:ea typeface="Lora"/>
                <a:cs typeface="Lora"/>
                <a:sym typeface="Lora"/>
              </a:rPr>
              <a:t>III - Propriétés des polymères</a:t>
            </a:r>
            <a:endParaRPr sz="1600" u="sng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III.1) Propriétés thermiques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III.2) Propriétés mécaniques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>
                <a:latin typeface="Lora"/>
                <a:ea typeface="Lora"/>
                <a:cs typeface="Lora"/>
                <a:sym typeface="Lora"/>
              </a:rPr>
              <a:t>III.3) Recyclage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717" y="458025"/>
            <a:ext cx="2724070" cy="19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100" y="2706200"/>
            <a:ext cx="2232750" cy="22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600" y="1694675"/>
            <a:ext cx="3168750" cy="22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7065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 - Notion de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I.1) Polymères et définitions</a:t>
            </a:r>
            <a:endParaRPr b="1" sz="1600"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50" y="2051488"/>
            <a:ext cx="3169450" cy="13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500" y="2051512"/>
            <a:ext cx="3169449" cy="12597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02325" y="3568300"/>
            <a:ext cx="29253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Homopolymère (ex : Polystyrène)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090575" y="3568300"/>
            <a:ext cx="29253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opolymère (ex : Polystyrène)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25" y="500925"/>
            <a:ext cx="37065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 - Notion de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I.1) Polymères et définitions</a:t>
            </a:r>
            <a:endParaRPr b="1" sz="1600"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572000" y="886363"/>
            <a:ext cx="4166400" cy="4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Un class</a:t>
            </a: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ement possible :</a:t>
            </a: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just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erriweather Light"/>
              <a:buChar char="●"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Polymères </a:t>
            </a:r>
            <a:r>
              <a:rPr b="1" lang="f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naturels</a:t>
            </a: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: Formés par les organismes vivants (ex : cellulose du bois, kératine de la laine...).</a:t>
            </a: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erriweather Light"/>
              <a:buChar char="●"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Polymères </a:t>
            </a:r>
            <a:r>
              <a:rPr b="1" lang="f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artificiels</a:t>
            </a: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: Obtenus par modification chimique d’un polymère naturel (ex : certains caoutchoucs).</a:t>
            </a:r>
            <a:endParaRPr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erriweather Light"/>
              <a:buChar char="●"/>
            </a:pP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Polymères </a:t>
            </a:r>
            <a:r>
              <a:rPr b="1" lang="fr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synthétiques</a:t>
            </a:r>
            <a:r>
              <a:rPr lang="fr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: Totalement créés par l’être humain  (ex : PVC);</a:t>
            </a:r>
            <a:endParaRPr sz="1500" u="sng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13" y="2022750"/>
            <a:ext cx="2699125" cy="18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25" y="500925"/>
            <a:ext cx="37065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 - Notion de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I.1) Polymères et définitions</a:t>
            </a:r>
            <a:endParaRPr b="1" sz="1600"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-735" r="0" t="0"/>
          <a:stretch/>
        </p:blipFill>
        <p:spPr>
          <a:xfrm>
            <a:off x="428625" y="1556025"/>
            <a:ext cx="8227200" cy="3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25" y="500925"/>
            <a:ext cx="37065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 - Notion de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I.2) Description des polymères</a:t>
            </a:r>
            <a:endParaRPr b="1" sz="1600"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213" y="2041863"/>
            <a:ext cx="4085575" cy="13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3299100" y="3739900"/>
            <a:ext cx="254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Représentation du Nylon 6,6</a:t>
            </a:r>
            <a:endParaRPr i="1" sz="13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II.1) Polyaddition</a:t>
            </a:r>
            <a:endParaRPr b="1" sz="1600"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2536075" y="1668425"/>
            <a:ext cx="48792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rgbClr val="FFFFFF"/>
                </a:solidFill>
              </a:rPr>
              <a:t>Animation :</a:t>
            </a:r>
            <a:r>
              <a:rPr lang="fr">
                <a:solidFill>
                  <a:srgbClr val="FFFFFF"/>
                </a:solidFill>
              </a:rPr>
              <a:t> Cas du polyéthylène</a:t>
            </a:r>
            <a:endParaRPr sz="1500" u="sng">
              <a:solidFill>
                <a:srgbClr val="FFFFFF"/>
              </a:solidFill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2600400" y="2757500"/>
            <a:ext cx="3943200" cy="12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847950"/>
            <a:ext cx="3810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2734350" y="4243400"/>
            <a:ext cx="36753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Réaction de polymérisation du polyéthylène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311725" y="500925"/>
            <a:ext cx="3819900" cy="90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/>
              <a:t>II - Synthèse des polymères</a:t>
            </a:r>
            <a:endParaRPr b="1" sz="2000" u="sng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II.1) Polyaddition</a:t>
            </a:r>
            <a:endParaRPr b="1" sz="1600"/>
          </a:p>
        </p:txBody>
      </p:sp>
      <p:sp>
        <p:nvSpPr>
          <p:cNvPr id="131" name="Google Shape;131;p21"/>
          <p:cNvSpPr txBox="1"/>
          <p:nvPr/>
        </p:nvSpPr>
        <p:spPr>
          <a:xfrm>
            <a:off x="311725" y="2060825"/>
            <a:ext cx="39030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Manipulation : Synthèse du polystyrène</a:t>
            </a:r>
            <a:endParaRPr sz="11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050" y="1260825"/>
            <a:ext cx="3903000" cy="226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5" y="2871416"/>
            <a:ext cx="3340020" cy="107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786350" y="805725"/>
            <a:ext cx="4166400" cy="5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500" u="sng">
                <a:latin typeface="Merriweather Light"/>
                <a:ea typeface="Merriweather Light"/>
                <a:cs typeface="Merriweather Light"/>
                <a:sym typeface="Merriweather Light"/>
              </a:rPr>
              <a:t>Extraction du styrène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4654650" y="3719013"/>
            <a:ext cx="41664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fr" sz="1400">
                <a:solidFill>
                  <a:srgbClr val="FFFFFF"/>
                </a:solidFill>
              </a:rPr>
              <a:t>Base forte : soude à 1 mol/L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fr" sz="1400">
                <a:solidFill>
                  <a:srgbClr val="FFFFFF"/>
                </a:solidFill>
              </a:rPr>
              <a:t>On sèche la phase organique avec du sulfate de magnésium anhydre.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