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7.xml.rels" ContentType="application/vnd.openxmlformats-package.relationships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_rels/slide12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0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9.xml.rels" ContentType="application/vnd.openxmlformats-package.relationships+xml"/>
  <Override PartName="/ppt/slides/_rels/slide11.xml.rels" ContentType="application/vnd.openxmlformats-package.relationships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9.tif" ContentType="image/tiff"/>
  <Override PartName="/ppt/media/image17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1.png" ContentType="image/png"/>
  <Override PartName="/ppt/media/image7.png" ContentType="image/png"/>
  <Override PartName="/ppt/media/image8.png" ContentType="image/png"/>
  <Override PartName="/ppt/media/image10.gif" ContentType="image/gif"/>
  <Override PartName="/ppt/media/image12.tif" ContentType="image/tiff"/>
  <Override PartName="/ppt/media/image14.tif" ContentType="image/tiff"/>
  <Override PartName="/ppt/media/image16.png" ContentType="image/png"/>
  <Override PartName="/ppt/media/image11.png" ContentType="image/png"/>
  <Override PartName="/ppt/media/image13.png" ContentType="image/png"/>
  <Override PartName="/ppt/media/image18.png" ContentType="image/png"/>
  <Override PartName="/ppt/media/image19.png" ContentType="image/png"/>
  <Override PartName="/ppt/media/image15.png" ContentType="image/png"/>
  <Override PartName="/ppt/media/image2.jpeg" ContentType="image/jpeg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Cliquez pour modifier les styles du texte du masque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Deuxième niveau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Troisième niveau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Cinquième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0723E3F4-1189-42AC-9D1D-701158EAF06E}" type="datetime">
              <a:rPr b="0" lang="fr-FR" sz="1200" spc="-1" strike="noStrike">
                <a:solidFill>
                  <a:srgbClr val="8b8b8b"/>
                </a:solidFill>
                <a:latin typeface="Calibri"/>
              </a:rPr>
              <a:t>28/05/2020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EB438E3-B539-4B7C-A25D-E5F53F8D8783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fr-F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fr-FR" sz="6000" spc="-1" strike="noStrike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b="0" lang="fr-FR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796788EB-FCB1-4EED-B473-2EF6EA6D192A}" type="datetime">
              <a:rPr b="0" lang="fr-FR" sz="1200" spc="-1" strike="noStrike">
                <a:solidFill>
                  <a:srgbClr val="8b8b8b"/>
                </a:solidFill>
                <a:latin typeface="Calibri"/>
              </a:rPr>
              <a:t>28/05/2020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6509583-3367-4A4B-BDE9-28026F4D45B4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tif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gif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2.tif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4.tif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305640" y="2564640"/>
            <a:ext cx="11696040" cy="1794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fr-FR" sz="6000" spc="-1" strike="noStrike">
                <a:latin typeface="Arial"/>
              </a:rPr>
              <a:t>LC1 : Séparation, purification et contrôle de pureté.</a:t>
            </a:r>
            <a:endParaRPr b="0" lang="fr-FR" sz="6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CustomShape 2"/>
          <p:cNvSpPr/>
          <p:nvPr/>
        </p:nvSpPr>
        <p:spPr>
          <a:xfrm>
            <a:off x="442800" y="197640"/>
            <a:ext cx="85572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3600" spc="-1" strike="noStrike">
                <a:solidFill>
                  <a:srgbClr val="ff0000"/>
                </a:solidFill>
                <a:latin typeface="Calibri"/>
              </a:rPr>
              <a:t>II) Synthèse de l’acétate d’isoamyle</a:t>
            </a:r>
            <a:endParaRPr b="0" lang="fr-FR" sz="3600" spc="-1" strike="noStrike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146" name="Image 5_2" descr=""/>
          <p:cNvPicPr/>
          <p:nvPr/>
        </p:nvPicPr>
        <p:blipFill>
          <a:blip r:embed="rId1"/>
          <a:stretch/>
        </p:blipFill>
        <p:spPr>
          <a:xfrm>
            <a:off x="704880" y="1327320"/>
            <a:ext cx="10782000" cy="4203360"/>
          </a:xfrm>
          <a:prstGeom prst="rect">
            <a:avLst/>
          </a:prstGeom>
          <a:ln>
            <a:noFill/>
          </a:ln>
        </p:spPr>
      </p:pic>
      <p:sp>
        <p:nvSpPr>
          <p:cNvPr id="147" name="CustomShape 3"/>
          <p:cNvSpPr/>
          <p:nvPr/>
        </p:nvSpPr>
        <p:spPr>
          <a:xfrm>
            <a:off x="9714240" y="1429920"/>
            <a:ext cx="1586880" cy="3984480"/>
          </a:xfrm>
          <a:prstGeom prst="rect">
            <a:avLst/>
          </a:prstGeom>
          <a:noFill/>
          <a:ln w="57240">
            <a:solidFill>
              <a:srgbClr val="c00000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9" name="" descr=""/>
          <p:cNvPicPr/>
          <p:nvPr/>
        </p:nvPicPr>
        <p:blipFill>
          <a:blip r:embed="rId1"/>
          <a:stretch/>
        </p:blipFill>
        <p:spPr>
          <a:xfrm>
            <a:off x="837720" y="2555640"/>
            <a:ext cx="10515240" cy="2890440"/>
          </a:xfrm>
          <a:prstGeom prst="rect">
            <a:avLst/>
          </a:prstGeom>
          <a:ln>
            <a:noFill/>
          </a:ln>
        </p:spPr>
      </p:pic>
      <p:sp>
        <p:nvSpPr>
          <p:cNvPr id="150" name="CustomShape 2"/>
          <p:cNvSpPr/>
          <p:nvPr/>
        </p:nvSpPr>
        <p:spPr>
          <a:xfrm>
            <a:off x="442800" y="197640"/>
            <a:ext cx="85572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3600" spc="-1" strike="noStrike">
                <a:solidFill>
                  <a:srgbClr val="ff0000"/>
                </a:solidFill>
                <a:latin typeface="Calibri"/>
              </a:rPr>
              <a:t>II) Synthèse de l’acétate d’isoamyle</a:t>
            </a:r>
            <a:endParaRPr b="0" lang="fr-FR" sz="3600" spc="-1" strike="noStrike">
              <a:solidFill>
                <a:srgbClr val="ff0000"/>
              </a:solidFill>
              <a:latin typeface="Arial"/>
            </a:endParaRPr>
          </a:p>
        </p:txBody>
      </p:sp>
      <p:sp>
        <p:nvSpPr>
          <p:cNvPr id="151" name="TextShape 3"/>
          <p:cNvSpPr txBox="1"/>
          <p:nvPr/>
        </p:nvSpPr>
        <p:spPr>
          <a:xfrm>
            <a:off x="355680" y="1368000"/>
            <a:ext cx="4036320" cy="709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fr-FR" sz="4400" spc="-1" strike="noStrike">
                <a:solidFill>
                  <a:srgbClr val="000000"/>
                </a:solidFill>
                <a:latin typeface="Times New Roman"/>
              </a:rPr>
              <a:t>Montage à reflux</a:t>
            </a:r>
            <a:endParaRPr b="0" lang="fr-FR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fr-FR" sz="3200" spc="-1" strike="noStrike">
                <a:solidFill>
                  <a:srgbClr val="000000"/>
                </a:solidFill>
                <a:latin typeface="Times New Roman"/>
              </a:rPr>
              <a:t>Extraction liquide-liquide : Ampoule à décanter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3" name="" descr=""/>
          <p:cNvPicPr/>
          <p:nvPr/>
        </p:nvPicPr>
        <p:blipFill>
          <a:blip r:embed="rId1"/>
          <a:stretch/>
        </p:blipFill>
        <p:spPr>
          <a:xfrm>
            <a:off x="1872000" y="2085120"/>
            <a:ext cx="8915040" cy="4394880"/>
          </a:xfrm>
          <a:prstGeom prst="rect">
            <a:avLst/>
          </a:prstGeom>
          <a:ln>
            <a:noFill/>
          </a:ln>
        </p:spPr>
      </p:pic>
      <p:sp>
        <p:nvSpPr>
          <p:cNvPr id="154" name="CustomShape 2"/>
          <p:cNvSpPr/>
          <p:nvPr/>
        </p:nvSpPr>
        <p:spPr>
          <a:xfrm>
            <a:off x="442800" y="197640"/>
            <a:ext cx="85572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3600" spc="-1" strike="noStrike">
                <a:solidFill>
                  <a:srgbClr val="ff0000"/>
                </a:solidFill>
                <a:latin typeface="Calibri"/>
              </a:rPr>
              <a:t>II) Synthèse de l’acétate d’isoamyle</a:t>
            </a:r>
            <a:endParaRPr b="0" lang="fr-FR" sz="3600" spc="-1" strike="noStrike">
              <a:solidFill>
                <a:srgbClr val="ff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6" name="Image 5_3" descr=""/>
          <p:cNvPicPr/>
          <p:nvPr/>
        </p:nvPicPr>
        <p:blipFill>
          <a:blip r:embed="rId1"/>
          <a:stretch/>
        </p:blipFill>
        <p:spPr>
          <a:xfrm>
            <a:off x="692280" y="1778400"/>
            <a:ext cx="10782000" cy="4203360"/>
          </a:xfrm>
          <a:prstGeom prst="rect">
            <a:avLst/>
          </a:prstGeom>
          <a:ln>
            <a:noFill/>
          </a:ln>
        </p:spPr>
      </p:pic>
      <p:sp>
        <p:nvSpPr>
          <p:cNvPr id="157" name="CustomShape 2"/>
          <p:cNvSpPr/>
          <p:nvPr/>
        </p:nvSpPr>
        <p:spPr>
          <a:xfrm>
            <a:off x="8455320" y="1864440"/>
            <a:ext cx="1186920" cy="4007880"/>
          </a:xfrm>
          <a:prstGeom prst="rect">
            <a:avLst/>
          </a:prstGeom>
          <a:noFill/>
          <a:ln w="57240">
            <a:solidFill>
              <a:srgbClr val="c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CustomShape 3"/>
          <p:cNvSpPr/>
          <p:nvPr/>
        </p:nvSpPr>
        <p:spPr>
          <a:xfrm>
            <a:off x="442800" y="197640"/>
            <a:ext cx="85572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3600" spc="-1" strike="noStrike">
                <a:solidFill>
                  <a:srgbClr val="ff0000"/>
                </a:solidFill>
                <a:latin typeface="Calibri"/>
              </a:rPr>
              <a:t>II) Synthèse de l’acétate d’isoamyle</a:t>
            </a:r>
            <a:endParaRPr b="0" lang="fr-FR" sz="3600" spc="-1" strike="noStrike">
              <a:solidFill>
                <a:srgbClr val="ff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0" name="Image 5_4" descr="Une image contenant carte, texte&#10;&#10;Description générée automatiquement"/>
          <p:cNvPicPr/>
          <p:nvPr/>
        </p:nvPicPr>
        <p:blipFill>
          <a:blip r:embed="rId1"/>
          <a:stretch/>
        </p:blipFill>
        <p:spPr>
          <a:xfrm>
            <a:off x="2486520" y="1457640"/>
            <a:ext cx="7029000" cy="4557240"/>
          </a:xfrm>
          <a:prstGeom prst="rect">
            <a:avLst/>
          </a:prstGeom>
          <a:ln>
            <a:noFill/>
          </a:ln>
        </p:spPr>
      </p:pic>
      <p:sp>
        <p:nvSpPr>
          <p:cNvPr id="161" name="CustomShape 2"/>
          <p:cNvSpPr/>
          <p:nvPr/>
        </p:nvSpPr>
        <p:spPr>
          <a:xfrm>
            <a:off x="442800" y="197640"/>
            <a:ext cx="85572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3600" spc="-1" strike="noStrike">
                <a:solidFill>
                  <a:srgbClr val="ff0000"/>
                </a:solidFill>
                <a:latin typeface="Calibri"/>
              </a:rPr>
              <a:t>II) Synthèse de l’acétate d’isoamyle</a:t>
            </a:r>
            <a:endParaRPr b="0" lang="fr-FR" sz="3600" spc="-1" strike="noStrike">
              <a:solidFill>
                <a:srgbClr val="ff0000"/>
              </a:solidFill>
              <a:latin typeface="Arial"/>
            </a:endParaRPr>
          </a:p>
        </p:txBody>
      </p:sp>
      <p:sp>
        <p:nvSpPr>
          <p:cNvPr id="162" name="TextShape 3"/>
          <p:cNvSpPr txBox="1"/>
          <p:nvPr/>
        </p:nvSpPr>
        <p:spPr>
          <a:xfrm>
            <a:off x="535320" y="836640"/>
            <a:ext cx="7960680" cy="542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fr-FR" sz="3200" spc="-1" strike="noStrike">
                <a:solidFill>
                  <a:srgbClr val="000000"/>
                </a:solidFill>
                <a:latin typeface="Times New Roman"/>
              </a:rPr>
              <a:t>Purification d’un liquide : Distillation</a:t>
            </a:r>
            <a:endParaRPr b="0" lang="fr-F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4" name="Image 5_5" descr=""/>
          <p:cNvPicPr/>
          <p:nvPr/>
        </p:nvPicPr>
        <p:blipFill>
          <a:blip r:embed="rId1"/>
          <a:stretch/>
        </p:blipFill>
        <p:spPr>
          <a:xfrm>
            <a:off x="704880" y="1765800"/>
            <a:ext cx="10782000" cy="4203360"/>
          </a:xfrm>
          <a:prstGeom prst="rect">
            <a:avLst/>
          </a:prstGeom>
          <a:ln>
            <a:noFill/>
          </a:ln>
        </p:spPr>
      </p:pic>
      <p:sp>
        <p:nvSpPr>
          <p:cNvPr id="165" name="CustomShape 2"/>
          <p:cNvSpPr/>
          <p:nvPr/>
        </p:nvSpPr>
        <p:spPr>
          <a:xfrm>
            <a:off x="5355000" y="1875960"/>
            <a:ext cx="1716840" cy="3952800"/>
          </a:xfrm>
          <a:prstGeom prst="rect">
            <a:avLst/>
          </a:prstGeom>
          <a:noFill/>
          <a:ln w="57240">
            <a:solidFill>
              <a:srgbClr val="c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CustomShape 3"/>
          <p:cNvSpPr/>
          <p:nvPr/>
        </p:nvSpPr>
        <p:spPr>
          <a:xfrm>
            <a:off x="442800" y="197640"/>
            <a:ext cx="85572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3600" spc="-1" strike="noStrike">
                <a:solidFill>
                  <a:srgbClr val="ff0000"/>
                </a:solidFill>
                <a:latin typeface="Calibri"/>
              </a:rPr>
              <a:t>II) Synthèse de l’acétate d’isoamyle</a:t>
            </a:r>
            <a:endParaRPr b="0" lang="fr-FR" sz="3600" spc="-1" strike="noStrike">
              <a:solidFill>
                <a:srgbClr val="ff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576000" y="5468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fr-FR" sz="3600" spc="-1" strike="noStrike">
                <a:solidFill>
                  <a:srgbClr val="000000"/>
                </a:solidFill>
                <a:latin typeface="Times New Roman"/>
              </a:rPr>
              <a:t>Contrôle de pureté d’un liquide :Indice de réfraction</a:t>
            </a:r>
            <a:endParaRPr b="0" lang="fr-FR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8" name="Espace réservé du contenu 4" descr=""/>
          <p:cNvPicPr/>
          <p:nvPr/>
        </p:nvPicPr>
        <p:blipFill>
          <a:blip r:embed="rId1"/>
          <a:stretch/>
        </p:blipFill>
        <p:spPr>
          <a:xfrm>
            <a:off x="4032000" y="1532520"/>
            <a:ext cx="4548600" cy="5883480"/>
          </a:xfrm>
          <a:prstGeom prst="rect">
            <a:avLst/>
          </a:prstGeom>
          <a:ln>
            <a:noFill/>
          </a:ln>
        </p:spPr>
      </p:pic>
      <p:sp>
        <p:nvSpPr>
          <p:cNvPr id="169" name="CustomShape 2"/>
          <p:cNvSpPr/>
          <p:nvPr/>
        </p:nvSpPr>
        <p:spPr>
          <a:xfrm>
            <a:off x="442800" y="197640"/>
            <a:ext cx="85572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3600" spc="-1" strike="noStrike">
                <a:solidFill>
                  <a:srgbClr val="ff0000"/>
                </a:solidFill>
                <a:latin typeface="Calibri"/>
              </a:rPr>
              <a:t>II) Synthèse de l’acétate d’isoamyle</a:t>
            </a:r>
            <a:endParaRPr b="0" lang="fr-FR" sz="3600" spc="-1" strike="noStrike">
              <a:solidFill>
                <a:srgbClr val="ff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0" name="Table 1"/>
          <p:cNvGraphicFramePr/>
          <p:nvPr/>
        </p:nvGraphicFramePr>
        <p:xfrm>
          <a:off x="3960" y="-92520"/>
          <a:ext cx="12307680" cy="6950160"/>
        </p:xfrm>
        <a:graphic>
          <a:graphicData uri="http://schemas.openxmlformats.org/drawingml/2006/table">
            <a:tbl>
              <a:tblPr/>
              <a:tblGrid>
                <a:gridCol w="4101480"/>
                <a:gridCol w="4103280"/>
                <a:gridCol w="4103280"/>
              </a:tblGrid>
              <a:tr h="817560">
                <a:tc>
                  <a:txBody>
                    <a:bodyPr lIns="68400" rIns="6840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32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  <a:endParaRPr b="0" lang="fr-FR" sz="3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32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  <a:endParaRPr b="0" lang="fr-FR" sz="32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32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  <a:endParaRPr b="0" lang="fr-FR" sz="3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32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Solide</a:t>
                      </a:r>
                      <a:endParaRPr b="0" lang="fr-FR" sz="32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32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  <a:endParaRPr b="0" lang="fr-FR" sz="3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32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Liquide</a:t>
                      </a:r>
                      <a:endParaRPr b="0" lang="fr-FR" sz="32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</a:tr>
              <a:tr h="2861640">
                <a:tc>
                  <a:txBody>
                    <a:bodyPr lIns="68400" rIns="6840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32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  <a:endParaRPr b="0" lang="fr-FR" sz="3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32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Séparation</a:t>
                      </a:r>
                      <a:endParaRPr b="0" lang="fr-FR" sz="3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32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  <a:endParaRPr b="0" lang="fr-FR" sz="32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fr-FR" sz="3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Filtration sous vide/Essorage (solide/liquide)</a:t>
                      </a:r>
                      <a:endParaRPr b="0" lang="fr-FR" sz="3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fr-FR" sz="32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fr-FR" sz="3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-Décantation (Liquides non miscibles)</a:t>
                      </a:r>
                      <a:endParaRPr b="0" lang="fr-FR" sz="3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-Distillation</a:t>
                      </a:r>
                      <a:endParaRPr b="0" lang="fr-FR" sz="3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-Évaporateur rotatif (évaporation du solvant)</a:t>
                      </a:r>
                      <a:endParaRPr b="0" lang="fr-FR" sz="32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</a:tr>
              <a:tr h="1226520">
                <a:tc>
                  <a:txBody>
                    <a:bodyPr lIns="68400" rIns="6840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32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  <a:endParaRPr b="0" lang="fr-FR" sz="3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32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Purification</a:t>
                      </a:r>
                      <a:endParaRPr b="0" lang="fr-FR" sz="3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32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  <a:endParaRPr b="0" lang="fr-FR" sz="32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fr-FR" sz="3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Recristallisation</a:t>
                      </a:r>
                      <a:endParaRPr b="0" lang="fr-FR" sz="3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fr-FR" sz="32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fr-FR" sz="3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Distillation</a:t>
                      </a:r>
                      <a:endParaRPr b="0" lang="fr-FR" sz="32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2044800">
                <a:tc>
                  <a:txBody>
                    <a:bodyPr lIns="68400" rIns="6840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32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  <a:endParaRPr b="0" lang="fr-FR" sz="3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32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Contrôle de pureté</a:t>
                      </a:r>
                      <a:endParaRPr b="0" lang="fr-FR" sz="32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fr-FR" sz="3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-Température de fusion. (Banc Kofler)</a:t>
                      </a:r>
                      <a:endParaRPr b="0" lang="fr-FR" sz="3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-CCM</a:t>
                      </a:r>
                      <a:endParaRPr b="0" lang="fr-FR" sz="32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fr-FR" sz="32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lIns="68400" rIns="68400" tIns="0" bIns="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fr-FR" sz="3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-Indice de réfraction</a:t>
                      </a:r>
                      <a:endParaRPr b="0" lang="fr-FR" sz="3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3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-CCM</a:t>
                      </a:r>
                      <a:endParaRPr b="0" lang="fr-FR" sz="32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Times New Roman"/>
              </a:rPr>
              <a:t>Chromatographie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2" name="Image 3" descr=""/>
          <p:cNvPicPr/>
          <p:nvPr/>
        </p:nvPicPr>
        <p:blipFill>
          <a:blip r:embed="rId1"/>
          <a:stretch/>
        </p:blipFill>
        <p:spPr>
          <a:xfrm>
            <a:off x="2800080" y="2436480"/>
            <a:ext cx="7517880" cy="3593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Times New Roman"/>
              </a:rPr>
              <a:t>Distillation à l’évaporateur rotatif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4" name="Espace réservé du contenu 4" descr=""/>
          <p:cNvPicPr/>
          <p:nvPr/>
        </p:nvPicPr>
        <p:blipFill>
          <a:blip r:embed="rId1"/>
          <a:stretch/>
        </p:blipFill>
        <p:spPr>
          <a:xfrm>
            <a:off x="4667040" y="1285200"/>
            <a:ext cx="5838480" cy="5572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4" name="Espace réservé du contenu 4" descr=""/>
          <p:cNvPicPr/>
          <p:nvPr/>
        </p:nvPicPr>
        <p:blipFill>
          <a:blip r:embed="rId1"/>
          <a:srcRect l="0" t="1454" r="0" b="0"/>
          <a:stretch/>
        </p:blipFill>
        <p:spPr>
          <a:xfrm>
            <a:off x="-14760" y="111240"/>
            <a:ext cx="12191760" cy="6671880"/>
          </a:xfrm>
          <a:prstGeom prst="rect">
            <a:avLst/>
          </a:prstGeom>
          <a:ln>
            <a:noFill/>
          </a:ln>
        </p:spPr>
      </p:pic>
      <p:sp>
        <p:nvSpPr>
          <p:cNvPr id="85" name="CustomShape 2"/>
          <p:cNvSpPr/>
          <p:nvPr/>
        </p:nvSpPr>
        <p:spPr>
          <a:xfrm>
            <a:off x="442800" y="197640"/>
            <a:ext cx="565272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3600" spc="-1" strike="noStrike">
                <a:solidFill>
                  <a:srgbClr val="ff0000"/>
                </a:solidFill>
                <a:latin typeface="Calibri"/>
              </a:rPr>
              <a:t>I) Synthèse du paracétamol</a:t>
            </a:r>
            <a:endParaRPr b="0" lang="fr-FR" sz="3600" spc="-1" strike="noStrike">
              <a:solidFill>
                <a:srgbClr val="ff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Times New Roman"/>
              </a:rPr>
              <a:t>Spectroscopie infra-rouge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6" name="Image 3" descr=""/>
          <p:cNvPicPr/>
          <p:nvPr/>
        </p:nvPicPr>
        <p:blipFill>
          <a:blip r:embed="rId1"/>
          <a:stretch/>
        </p:blipFill>
        <p:spPr>
          <a:xfrm>
            <a:off x="382320" y="1690560"/>
            <a:ext cx="5387760" cy="4203000"/>
          </a:xfrm>
          <a:prstGeom prst="rect">
            <a:avLst/>
          </a:prstGeom>
          <a:ln>
            <a:noFill/>
          </a:ln>
        </p:spPr>
      </p:pic>
      <p:sp>
        <p:nvSpPr>
          <p:cNvPr id="177" name="CustomShape 2"/>
          <p:cNvSpPr/>
          <p:nvPr/>
        </p:nvSpPr>
        <p:spPr>
          <a:xfrm>
            <a:off x="2288880" y="6123600"/>
            <a:ext cx="15955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P-aminophénol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178" name="Image 5" descr=""/>
          <p:cNvPicPr/>
          <p:nvPr/>
        </p:nvPicPr>
        <p:blipFill>
          <a:blip r:embed="rId2"/>
          <a:stretch/>
        </p:blipFill>
        <p:spPr>
          <a:xfrm>
            <a:off x="6095880" y="1690560"/>
            <a:ext cx="5466240" cy="4203000"/>
          </a:xfrm>
          <a:prstGeom prst="rect">
            <a:avLst/>
          </a:prstGeom>
          <a:ln>
            <a:noFill/>
          </a:ln>
        </p:spPr>
      </p:pic>
      <p:sp>
        <p:nvSpPr>
          <p:cNvPr id="179" name="CustomShape 3"/>
          <p:cNvSpPr/>
          <p:nvPr/>
        </p:nvSpPr>
        <p:spPr>
          <a:xfrm>
            <a:off x="8483040" y="6123600"/>
            <a:ext cx="13424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paracétamol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Times New Roman"/>
              </a:rPr>
              <a:t>Montage à reflux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7" name="Image 7" descr=""/>
          <p:cNvPicPr/>
          <p:nvPr/>
        </p:nvPicPr>
        <p:blipFill>
          <a:blip r:embed="rId1"/>
          <a:stretch/>
        </p:blipFill>
        <p:spPr>
          <a:xfrm>
            <a:off x="6095880" y="365040"/>
            <a:ext cx="5409720" cy="5905080"/>
          </a:xfrm>
          <a:prstGeom prst="rect">
            <a:avLst/>
          </a:prstGeom>
          <a:ln>
            <a:noFill/>
          </a:ln>
        </p:spPr>
      </p:pic>
      <p:sp>
        <p:nvSpPr>
          <p:cNvPr id="88" name="CustomShape 2"/>
          <p:cNvSpPr/>
          <p:nvPr/>
        </p:nvSpPr>
        <p:spPr>
          <a:xfrm>
            <a:off x="6763680" y="260280"/>
            <a:ext cx="2742840" cy="117720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CustomShape 3"/>
          <p:cNvSpPr/>
          <p:nvPr/>
        </p:nvSpPr>
        <p:spPr>
          <a:xfrm>
            <a:off x="6095880" y="1348200"/>
            <a:ext cx="952560" cy="220428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CustomShape 4"/>
          <p:cNvSpPr/>
          <p:nvPr/>
        </p:nvSpPr>
        <p:spPr>
          <a:xfrm>
            <a:off x="7659000" y="1027800"/>
            <a:ext cx="952560" cy="100296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CustomShape 5"/>
          <p:cNvSpPr/>
          <p:nvPr/>
        </p:nvSpPr>
        <p:spPr>
          <a:xfrm>
            <a:off x="8453520" y="764280"/>
            <a:ext cx="952560" cy="100296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CustomShape 6"/>
          <p:cNvSpPr/>
          <p:nvPr/>
        </p:nvSpPr>
        <p:spPr>
          <a:xfrm>
            <a:off x="8929800" y="2120040"/>
            <a:ext cx="952560" cy="100296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</a:rPr>
              <a:t>Réfrigérant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</p:txBody>
      </p:sp>
      <p:sp>
        <p:nvSpPr>
          <p:cNvPr id="93" name="CustomShape 7"/>
          <p:cNvSpPr/>
          <p:nvPr/>
        </p:nvSpPr>
        <p:spPr>
          <a:xfrm>
            <a:off x="8703360" y="3221280"/>
            <a:ext cx="952560" cy="100296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CustomShape 8"/>
          <p:cNvSpPr/>
          <p:nvPr/>
        </p:nvSpPr>
        <p:spPr>
          <a:xfrm>
            <a:off x="7981920" y="4446000"/>
            <a:ext cx="1750320" cy="78480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CustomShape 9"/>
          <p:cNvSpPr/>
          <p:nvPr/>
        </p:nvSpPr>
        <p:spPr>
          <a:xfrm>
            <a:off x="7585200" y="1985400"/>
            <a:ext cx="45360" cy="45360"/>
          </a:xfrm>
          <a:prstGeom prst="ellipse">
            <a:avLst/>
          </a:prstGeom>
          <a:solidFill>
            <a:srgbClr val="efefe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CustomShape 10"/>
          <p:cNvSpPr/>
          <p:nvPr/>
        </p:nvSpPr>
        <p:spPr>
          <a:xfrm>
            <a:off x="7635960" y="1985400"/>
            <a:ext cx="45360" cy="45360"/>
          </a:xfrm>
          <a:prstGeom prst="ellipse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CustomShape 11"/>
          <p:cNvSpPr/>
          <p:nvPr/>
        </p:nvSpPr>
        <p:spPr>
          <a:xfrm>
            <a:off x="8491320" y="2541600"/>
            <a:ext cx="211680" cy="160200"/>
          </a:xfrm>
          <a:prstGeom prst="ellipse">
            <a:avLst/>
          </a:prstGeom>
          <a:solidFill>
            <a:srgbClr val="efefe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CustomShape 12"/>
          <p:cNvSpPr/>
          <p:nvPr/>
        </p:nvSpPr>
        <p:spPr>
          <a:xfrm>
            <a:off x="8814600" y="2561400"/>
            <a:ext cx="45360" cy="45360"/>
          </a:xfrm>
          <a:prstGeom prst="ellipse">
            <a:avLst/>
          </a:prstGeom>
          <a:solidFill>
            <a:srgbClr val="efefe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CustomShape 13"/>
          <p:cNvSpPr/>
          <p:nvPr/>
        </p:nvSpPr>
        <p:spPr>
          <a:xfrm>
            <a:off x="8731440" y="2584080"/>
            <a:ext cx="69480" cy="59040"/>
          </a:xfrm>
          <a:prstGeom prst="ellipse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0" name="CustomShape 14"/>
          <p:cNvSpPr/>
          <p:nvPr/>
        </p:nvSpPr>
        <p:spPr>
          <a:xfrm>
            <a:off x="8870760" y="2525040"/>
            <a:ext cx="69480" cy="59040"/>
          </a:xfrm>
          <a:prstGeom prst="ellipse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CustomShape 15"/>
          <p:cNvSpPr/>
          <p:nvPr/>
        </p:nvSpPr>
        <p:spPr>
          <a:xfrm>
            <a:off x="8516880" y="3282480"/>
            <a:ext cx="64800" cy="69840"/>
          </a:xfrm>
          <a:prstGeom prst="ellipse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CustomShape 16"/>
          <p:cNvSpPr/>
          <p:nvPr/>
        </p:nvSpPr>
        <p:spPr>
          <a:xfrm>
            <a:off x="8481600" y="3282480"/>
            <a:ext cx="64800" cy="69840"/>
          </a:xfrm>
          <a:prstGeom prst="ellipse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CustomShape 17"/>
          <p:cNvSpPr/>
          <p:nvPr/>
        </p:nvSpPr>
        <p:spPr>
          <a:xfrm>
            <a:off x="8244000" y="3230640"/>
            <a:ext cx="211680" cy="160200"/>
          </a:xfrm>
          <a:prstGeom prst="ellipse">
            <a:avLst/>
          </a:prstGeom>
          <a:solidFill>
            <a:srgbClr val="efefe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CustomShape 18"/>
          <p:cNvSpPr/>
          <p:nvPr/>
        </p:nvSpPr>
        <p:spPr>
          <a:xfrm>
            <a:off x="8591400" y="3282480"/>
            <a:ext cx="50760" cy="69840"/>
          </a:xfrm>
          <a:prstGeom prst="ellipse">
            <a:avLst/>
          </a:prstGeom>
          <a:solidFill>
            <a:srgbClr val="efefe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CustomShape 19"/>
          <p:cNvSpPr/>
          <p:nvPr/>
        </p:nvSpPr>
        <p:spPr>
          <a:xfrm>
            <a:off x="8655480" y="3275640"/>
            <a:ext cx="64800" cy="69840"/>
          </a:xfrm>
          <a:prstGeom prst="ellipse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CustomShape 20"/>
          <p:cNvSpPr/>
          <p:nvPr/>
        </p:nvSpPr>
        <p:spPr>
          <a:xfrm>
            <a:off x="7912080" y="4901760"/>
            <a:ext cx="151920" cy="93600"/>
          </a:xfrm>
          <a:prstGeom prst="ellipse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CustomShape 21"/>
          <p:cNvSpPr/>
          <p:nvPr/>
        </p:nvSpPr>
        <p:spPr>
          <a:xfrm>
            <a:off x="7783560" y="4421160"/>
            <a:ext cx="188280" cy="118800"/>
          </a:xfrm>
          <a:prstGeom prst="ellipse">
            <a:avLst/>
          </a:prstGeom>
          <a:solidFill>
            <a:srgbClr val="efefe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8" name="CustomShape 22"/>
          <p:cNvSpPr/>
          <p:nvPr/>
        </p:nvSpPr>
        <p:spPr>
          <a:xfrm>
            <a:off x="7668360" y="4901760"/>
            <a:ext cx="230040" cy="69840"/>
          </a:xfrm>
          <a:prstGeom prst="ellipse">
            <a:avLst/>
          </a:prstGeom>
          <a:solidFill>
            <a:srgbClr val="c1c17c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CustomShape 23"/>
          <p:cNvSpPr/>
          <p:nvPr/>
        </p:nvSpPr>
        <p:spPr>
          <a:xfrm>
            <a:off x="6095880" y="3552840"/>
            <a:ext cx="9525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480">
            <a:solidFill>
              <a:srgbClr val="4472c4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0" name="CustomShape 24"/>
          <p:cNvSpPr/>
          <p:nvPr/>
        </p:nvSpPr>
        <p:spPr>
          <a:xfrm flipH="1">
            <a:off x="5986800" y="2034360"/>
            <a:ext cx="10350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480">
            <a:solidFill>
              <a:srgbClr val="4472c4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1" name="CustomShape 25"/>
          <p:cNvSpPr/>
          <p:nvPr/>
        </p:nvSpPr>
        <p:spPr>
          <a:xfrm>
            <a:off x="9704160" y="3060360"/>
            <a:ext cx="206532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Milieu réactionnel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12" name="CustomShape 26"/>
          <p:cNvSpPr/>
          <p:nvPr/>
        </p:nvSpPr>
        <p:spPr>
          <a:xfrm flipH="1">
            <a:off x="8064360" y="4683600"/>
            <a:ext cx="16675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3" name="CustomShape 27"/>
          <p:cNvSpPr/>
          <p:nvPr/>
        </p:nvSpPr>
        <p:spPr>
          <a:xfrm flipH="1">
            <a:off x="8213400" y="4187520"/>
            <a:ext cx="15174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4" name="CustomShape 28"/>
          <p:cNvSpPr/>
          <p:nvPr/>
        </p:nvSpPr>
        <p:spPr>
          <a:xfrm flipH="1">
            <a:off x="8860320" y="3123360"/>
            <a:ext cx="8719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CustomShape 29"/>
          <p:cNvSpPr/>
          <p:nvPr/>
        </p:nvSpPr>
        <p:spPr>
          <a:xfrm flipH="1">
            <a:off x="7657560" y="2404800"/>
            <a:ext cx="20732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6" name="CustomShape 30"/>
          <p:cNvSpPr/>
          <p:nvPr/>
        </p:nvSpPr>
        <p:spPr>
          <a:xfrm>
            <a:off x="9741600" y="2955240"/>
            <a:ext cx="19206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Ampoule de coulée isobare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17" name="CustomShape 31"/>
          <p:cNvSpPr/>
          <p:nvPr/>
        </p:nvSpPr>
        <p:spPr>
          <a:xfrm>
            <a:off x="9848160" y="2155320"/>
            <a:ext cx="12114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Réfrigérant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</p:txBody>
      </p:sp>
      <p:sp>
        <p:nvSpPr>
          <p:cNvPr id="118" name="CustomShape 32"/>
          <p:cNvSpPr/>
          <p:nvPr/>
        </p:nvSpPr>
        <p:spPr>
          <a:xfrm>
            <a:off x="9749880" y="3942000"/>
            <a:ext cx="12859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Ballon tricol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</p:txBody>
      </p:sp>
      <p:sp>
        <p:nvSpPr>
          <p:cNvPr id="119" name="CustomShape 33"/>
          <p:cNvSpPr/>
          <p:nvPr/>
        </p:nvSpPr>
        <p:spPr>
          <a:xfrm>
            <a:off x="3127680" y="4421160"/>
            <a:ext cx="246240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8f00"/>
                </a:solidFill>
                <a:latin typeface="Calibri"/>
              </a:rPr>
              <a:t>2,75 g paraminophénol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8f00"/>
                </a:solidFill>
                <a:latin typeface="Calibri"/>
              </a:rPr>
              <a:t>2,5 mL acide éthanoïque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8f00"/>
                </a:solidFill>
                <a:latin typeface="Calibri"/>
              </a:rPr>
              <a:t>25 mL eau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20" name="CustomShape 34"/>
          <p:cNvSpPr/>
          <p:nvPr/>
        </p:nvSpPr>
        <p:spPr>
          <a:xfrm>
            <a:off x="3124080" y="2801520"/>
            <a:ext cx="19900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8f00"/>
                </a:solidFill>
                <a:latin typeface="Calibri"/>
              </a:rPr>
              <a:t>Anhydride acétique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21" name="CustomShape 35"/>
          <p:cNvSpPr/>
          <p:nvPr/>
        </p:nvSpPr>
        <p:spPr>
          <a:xfrm>
            <a:off x="5208480" y="2986200"/>
            <a:ext cx="29383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008f00"/>
            </a:solidFill>
            <a:miter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CustomShape 36"/>
          <p:cNvSpPr/>
          <p:nvPr/>
        </p:nvSpPr>
        <p:spPr>
          <a:xfrm>
            <a:off x="5703840" y="4814640"/>
            <a:ext cx="11840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008f00"/>
            </a:solidFill>
            <a:miter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CustomShape 37"/>
          <p:cNvSpPr/>
          <p:nvPr/>
        </p:nvSpPr>
        <p:spPr>
          <a:xfrm>
            <a:off x="442800" y="197640"/>
            <a:ext cx="565272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3600" spc="-1" strike="noStrike">
                <a:solidFill>
                  <a:srgbClr val="ff0000"/>
                </a:solidFill>
                <a:latin typeface="Calibri"/>
              </a:rPr>
              <a:t>I) Synthèse du paracétamol</a:t>
            </a:r>
            <a:endParaRPr b="0" lang="fr-FR" sz="3600" spc="-1" strike="noStrike">
              <a:solidFill>
                <a:srgbClr val="ff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5" name="Image 6" descr=""/>
          <p:cNvPicPr/>
          <p:nvPr/>
        </p:nvPicPr>
        <p:blipFill>
          <a:blip r:embed="rId1"/>
          <a:stretch/>
        </p:blipFill>
        <p:spPr>
          <a:xfrm>
            <a:off x="1854000" y="792000"/>
            <a:ext cx="9234000" cy="5651640"/>
          </a:xfrm>
          <a:prstGeom prst="rect">
            <a:avLst/>
          </a:prstGeom>
          <a:ln>
            <a:noFill/>
          </a:ln>
        </p:spPr>
      </p:pic>
      <p:sp>
        <p:nvSpPr>
          <p:cNvPr id="126" name="CustomShape 2"/>
          <p:cNvSpPr/>
          <p:nvPr/>
        </p:nvSpPr>
        <p:spPr>
          <a:xfrm>
            <a:off x="4536000" y="792000"/>
            <a:ext cx="1368000" cy="5544000"/>
          </a:xfrm>
          <a:prstGeom prst="rect">
            <a:avLst/>
          </a:prstGeom>
          <a:noFill/>
          <a:ln w="57240">
            <a:solidFill>
              <a:srgbClr val="c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CustomShape 3"/>
          <p:cNvSpPr/>
          <p:nvPr/>
        </p:nvSpPr>
        <p:spPr>
          <a:xfrm>
            <a:off x="442800" y="197640"/>
            <a:ext cx="565272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3600" spc="-1" strike="noStrike">
                <a:solidFill>
                  <a:srgbClr val="ff0000"/>
                </a:solidFill>
                <a:latin typeface="Calibri"/>
              </a:rPr>
              <a:t>I) Synthèse du paracétamol</a:t>
            </a:r>
            <a:endParaRPr b="0" lang="fr-FR" sz="3600" spc="-1" strike="noStrike">
              <a:solidFill>
                <a:srgbClr val="ff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Espace réservé du contenu 4" descr=""/>
          <p:cNvPicPr/>
          <p:nvPr/>
        </p:nvPicPr>
        <p:blipFill>
          <a:blip r:embed="rId1"/>
          <a:stretch/>
        </p:blipFill>
        <p:spPr>
          <a:xfrm>
            <a:off x="1025640" y="1717920"/>
            <a:ext cx="9918360" cy="1738080"/>
          </a:xfrm>
          <a:prstGeom prst="rect">
            <a:avLst/>
          </a:prstGeom>
          <a:ln>
            <a:noFill/>
          </a:ln>
        </p:spPr>
      </p:pic>
      <p:sp>
        <p:nvSpPr>
          <p:cNvPr id="129" name="CustomShape 1"/>
          <p:cNvSpPr/>
          <p:nvPr/>
        </p:nvSpPr>
        <p:spPr>
          <a:xfrm>
            <a:off x="442800" y="197640"/>
            <a:ext cx="565272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3600" spc="-1" strike="noStrike">
                <a:solidFill>
                  <a:srgbClr val="ff0000"/>
                </a:solidFill>
                <a:latin typeface="Calibri"/>
              </a:rPr>
              <a:t>I) Synthèse du paracétamol</a:t>
            </a:r>
            <a:endParaRPr b="0" lang="fr-FR" sz="3600" spc="-1" strike="noStrike">
              <a:solidFill>
                <a:srgbClr val="ff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104760" y="1440000"/>
            <a:ext cx="10515240" cy="685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fr-FR" sz="4000" spc="-1" strike="noStrike">
                <a:solidFill>
                  <a:srgbClr val="000000"/>
                </a:solidFill>
                <a:latin typeface="Times New Roman"/>
              </a:rPr>
              <a:t>Séparation solide-liquide:</a:t>
            </a:r>
            <a:br/>
            <a:r>
              <a:rPr b="0" lang="fr-FR" sz="4000" spc="-1" strike="noStrike">
                <a:solidFill>
                  <a:srgbClr val="000000"/>
                </a:solidFill>
                <a:latin typeface="Times New Roman"/>
              </a:rPr>
              <a:t>Essorage</a:t>
            </a:r>
            <a:br/>
            <a:r>
              <a:rPr b="0" lang="fr-FR" sz="3600" spc="-1" strike="noStrike">
                <a:solidFill>
                  <a:srgbClr val="000000"/>
                </a:solidFill>
                <a:latin typeface="Times New Roman"/>
              </a:rPr>
              <a:t>Fi</a:t>
            </a:r>
            <a:r>
              <a:rPr b="0" lang="fr-FR" sz="2800" spc="-1" strike="noStrike">
                <a:solidFill>
                  <a:srgbClr val="000000"/>
                </a:solidFill>
                <a:latin typeface="Times New Roman"/>
              </a:rPr>
              <a:t>ltration sur Büchner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1" name="Espace réservé du contenu 6" descr=""/>
          <p:cNvPicPr/>
          <p:nvPr/>
        </p:nvPicPr>
        <p:blipFill>
          <a:blip r:embed="rId1"/>
          <a:stretch/>
        </p:blipFill>
        <p:spPr>
          <a:xfrm>
            <a:off x="5404320" y="401040"/>
            <a:ext cx="6934320" cy="6319800"/>
          </a:xfrm>
          <a:prstGeom prst="rect">
            <a:avLst/>
          </a:prstGeom>
          <a:ln>
            <a:noFill/>
          </a:ln>
        </p:spPr>
      </p:pic>
      <p:sp>
        <p:nvSpPr>
          <p:cNvPr id="132" name="CustomShape 2"/>
          <p:cNvSpPr/>
          <p:nvPr/>
        </p:nvSpPr>
        <p:spPr>
          <a:xfrm>
            <a:off x="442800" y="197640"/>
            <a:ext cx="565272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3600" spc="-1" strike="noStrike">
                <a:solidFill>
                  <a:srgbClr val="ff0000"/>
                </a:solidFill>
                <a:latin typeface="Calibri"/>
              </a:rPr>
              <a:t>I) Synthèse du paracétamol</a:t>
            </a:r>
            <a:endParaRPr b="0" lang="fr-FR" sz="3600" spc="-1" strike="noStrike">
              <a:solidFill>
                <a:srgbClr val="ff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4" name="Image 5_0" descr=""/>
          <p:cNvPicPr/>
          <p:nvPr/>
        </p:nvPicPr>
        <p:blipFill>
          <a:blip r:embed="rId1"/>
          <a:stretch/>
        </p:blipFill>
        <p:spPr>
          <a:xfrm>
            <a:off x="1008000" y="851040"/>
            <a:ext cx="9020160" cy="5520600"/>
          </a:xfrm>
          <a:prstGeom prst="rect">
            <a:avLst/>
          </a:prstGeom>
          <a:ln>
            <a:noFill/>
          </a:ln>
        </p:spPr>
      </p:pic>
      <p:sp>
        <p:nvSpPr>
          <p:cNvPr id="135" name="CustomShape 2"/>
          <p:cNvSpPr/>
          <p:nvPr/>
        </p:nvSpPr>
        <p:spPr>
          <a:xfrm>
            <a:off x="4961880" y="904680"/>
            <a:ext cx="1590120" cy="5359320"/>
          </a:xfrm>
          <a:prstGeom prst="rect">
            <a:avLst/>
          </a:prstGeom>
          <a:noFill/>
          <a:ln w="57240">
            <a:solidFill>
              <a:srgbClr val="c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CustomShape 3"/>
          <p:cNvSpPr/>
          <p:nvPr/>
        </p:nvSpPr>
        <p:spPr>
          <a:xfrm>
            <a:off x="442800" y="197640"/>
            <a:ext cx="565272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3600" spc="-1" strike="noStrike">
                <a:solidFill>
                  <a:srgbClr val="ff0000"/>
                </a:solidFill>
                <a:latin typeface="Calibri"/>
              </a:rPr>
              <a:t>I) Synthèse du paracétamol</a:t>
            </a:r>
            <a:endParaRPr b="0" lang="fr-FR" sz="3600" spc="-1" strike="noStrike">
              <a:solidFill>
                <a:srgbClr val="ff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fr-FR" sz="3600" spc="-1" strike="noStrike">
                <a:solidFill>
                  <a:srgbClr val="000000"/>
                </a:solidFill>
                <a:latin typeface="Times New Roman"/>
              </a:rPr>
              <a:t>Contrôle de pureté d’un solide : Banc Köfler</a:t>
            </a:r>
            <a:endParaRPr b="0" lang="fr-FR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8" name="" descr=""/>
          <p:cNvPicPr/>
          <p:nvPr/>
        </p:nvPicPr>
        <p:blipFill>
          <a:blip r:embed="rId1"/>
          <a:stretch/>
        </p:blipFill>
        <p:spPr>
          <a:xfrm>
            <a:off x="1656000" y="1650240"/>
            <a:ext cx="8496000" cy="4757760"/>
          </a:xfrm>
          <a:prstGeom prst="rect">
            <a:avLst/>
          </a:prstGeom>
          <a:ln>
            <a:noFill/>
          </a:ln>
        </p:spPr>
      </p:pic>
      <p:sp>
        <p:nvSpPr>
          <p:cNvPr id="139" name="CustomShape 2"/>
          <p:cNvSpPr/>
          <p:nvPr/>
        </p:nvSpPr>
        <p:spPr>
          <a:xfrm>
            <a:off x="442800" y="197640"/>
            <a:ext cx="565272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3600" spc="-1" strike="noStrike">
                <a:solidFill>
                  <a:srgbClr val="ff0000"/>
                </a:solidFill>
                <a:latin typeface="Calibri"/>
              </a:rPr>
              <a:t>I) Synthèse du paracétamol</a:t>
            </a:r>
            <a:endParaRPr b="0" lang="fr-FR" sz="3600" spc="-1" strike="noStrike">
              <a:solidFill>
                <a:srgbClr val="ff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1" name="Image 5_1" descr=""/>
          <p:cNvPicPr/>
          <p:nvPr/>
        </p:nvPicPr>
        <p:blipFill>
          <a:blip r:embed="rId1"/>
          <a:stretch/>
        </p:blipFill>
        <p:spPr>
          <a:xfrm>
            <a:off x="1584000" y="1224000"/>
            <a:ext cx="8660160" cy="5300280"/>
          </a:xfrm>
          <a:prstGeom prst="rect">
            <a:avLst/>
          </a:prstGeom>
          <a:ln>
            <a:noFill/>
          </a:ln>
        </p:spPr>
      </p:pic>
      <p:sp>
        <p:nvSpPr>
          <p:cNvPr id="142" name="CustomShape 2"/>
          <p:cNvSpPr/>
          <p:nvPr/>
        </p:nvSpPr>
        <p:spPr>
          <a:xfrm>
            <a:off x="6982200" y="4757760"/>
            <a:ext cx="1018440" cy="759600"/>
          </a:xfrm>
          <a:prstGeom prst="rect">
            <a:avLst/>
          </a:prstGeom>
          <a:noFill/>
          <a:ln w="57240">
            <a:solidFill>
              <a:srgbClr val="c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CustomShape 3"/>
          <p:cNvSpPr/>
          <p:nvPr/>
        </p:nvSpPr>
        <p:spPr>
          <a:xfrm>
            <a:off x="442800" y="197640"/>
            <a:ext cx="565272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3600" spc="-1" strike="noStrike">
                <a:solidFill>
                  <a:srgbClr val="ff0000"/>
                </a:solidFill>
                <a:latin typeface="Calibri"/>
              </a:rPr>
              <a:t>I) Synthèse du paracétamol</a:t>
            </a:r>
            <a:endParaRPr b="0" lang="fr-FR" sz="3600" spc="-1" strike="noStrike">
              <a:solidFill>
                <a:srgbClr val="ff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</TotalTime>
  <Application>LibreOffice/6.3.4.2$Linux_X86_64 LibreOffice_project/60da17e045e08f1793c57c00ba83cdfce946d0aa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2019-05-05T14:05:50Z</dcterms:created>
  <dc:creator>Youna Louyer</dc:creator>
  <dc:description/>
  <dc:language>en-US</dc:language>
  <cp:lastModifiedBy/>
  <dcterms:modified xsi:type="dcterms:W3CDTF">2020-03-30T17:25:16Z</dcterms:modified>
  <cp:revision>16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Grand écran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13</vt:i4>
  </property>
</Properties>
</file>