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Nunito"/>
      <p:regular r:id="rId20"/>
      <p:bold r:id="rId21"/>
      <p:italic r:id="rId22"/>
      <p:boldItalic r:id="rId23"/>
    </p:embeddedFont>
    <p:embeddedFont>
      <p:font typeface="Maven Pro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regular.fntdata"/><Relationship Id="rId22" Type="http://schemas.openxmlformats.org/officeDocument/2006/relationships/font" Target="fonts/Nunito-italic.fntdata"/><Relationship Id="rId21" Type="http://schemas.openxmlformats.org/officeDocument/2006/relationships/font" Target="fonts/Nunito-bold.fntdata"/><Relationship Id="rId24" Type="http://schemas.openxmlformats.org/officeDocument/2006/relationships/font" Target="fonts/MavenPro-regular.fntdata"/><Relationship Id="rId23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19" Type="http://schemas.openxmlformats.org/officeDocument/2006/relationships/font" Target="fonts/Roboto-boldItalic.fntdata"/><Relationship Id="rId1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87d5c5087e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87d5c5087e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8098686eae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8098686eae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8098686eae_0_3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8098686eae_0_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8098686eae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8098686eae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8098686eae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8098686eae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87d5c5087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87d5c5087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87d5c5087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87d5c5087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87d5c5087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87d5c5087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87d5c5087e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87d5c5087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/>
              <a:t>LC 27 : Solubilité</a:t>
            </a:r>
            <a:endParaRPr sz="3900"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/>
              <a:t>Niveau :</a:t>
            </a:r>
            <a:r>
              <a:rPr lang="fr"/>
              <a:t> CPGE (MP/PT)</a:t>
            </a:r>
            <a:endParaRPr/>
          </a:p>
        </p:txBody>
      </p:sp>
      <p:sp>
        <p:nvSpPr>
          <p:cNvPr id="279" name="Google Shape;279;p1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2"/>
          <p:cNvSpPr txBox="1"/>
          <p:nvPr>
            <p:ph type="title"/>
          </p:nvPr>
        </p:nvSpPr>
        <p:spPr>
          <a:xfrm>
            <a:off x="1303800" y="598575"/>
            <a:ext cx="76959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 - Application :Traitement des eaux usées</a:t>
            </a:r>
            <a:endParaRPr/>
          </a:p>
        </p:txBody>
      </p:sp>
      <p:sp>
        <p:nvSpPr>
          <p:cNvPr id="351" name="Google Shape;351;p2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52" name="Google Shape;35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0600" y="1597875"/>
            <a:ext cx="6962775" cy="25431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2"/>
          <p:cNvSpPr txBox="1"/>
          <p:nvPr/>
        </p:nvSpPr>
        <p:spPr>
          <a:xfrm>
            <a:off x="3065700" y="4269325"/>
            <a:ext cx="3012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Traitement du PO</a:t>
            </a:r>
            <a:r>
              <a:rPr baseline="-25000" lang="fr">
                <a:latin typeface="Nunito"/>
                <a:ea typeface="Nunito"/>
                <a:cs typeface="Nunito"/>
                <a:sym typeface="Nunito"/>
              </a:rPr>
              <a:t>4</a:t>
            </a:r>
            <a:r>
              <a:rPr baseline="30000" lang="fr"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fr">
                <a:latin typeface="Nunito"/>
                <a:ea typeface="Nunito"/>
                <a:cs typeface="Nunito"/>
                <a:sym typeface="Nunito"/>
              </a:rPr>
              <a:t>dans l’eau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Pré-requis</a:t>
            </a:r>
            <a:endParaRPr/>
          </a:p>
        </p:txBody>
      </p:sp>
      <p:sp>
        <p:nvSpPr>
          <p:cNvPr id="285" name="Google Shape;285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fr" sz="1500"/>
              <a:t>Quotient réactionnel/Constante de réacion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fr" sz="1500"/>
              <a:t>Réaction acide/base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fr" sz="1500"/>
              <a:t>Conductimétrie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fr" sz="1500"/>
              <a:t>pH-métrie.</a:t>
            </a:r>
            <a:endParaRPr sz="1500"/>
          </a:p>
        </p:txBody>
      </p:sp>
      <p:sp>
        <p:nvSpPr>
          <p:cNvPr id="286" name="Google Shape;286;p1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Introduction</a:t>
            </a:r>
            <a:endParaRPr/>
          </a:p>
        </p:txBody>
      </p:sp>
      <p:pic>
        <p:nvPicPr>
          <p:cNvPr id="292" name="Google Shape;2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863" y="1750275"/>
            <a:ext cx="7584275" cy="247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1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299" name="Google Shape;299;p1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I.3)Notion de solubilité d’une espèce</a:t>
            </a:r>
            <a:endParaRPr/>
          </a:p>
        </p:txBody>
      </p:sp>
      <p:sp>
        <p:nvSpPr>
          <p:cNvPr id="305" name="Google Shape;305;p17"/>
          <p:cNvSpPr txBox="1"/>
          <p:nvPr>
            <p:ph idx="1" type="body"/>
          </p:nvPr>
        </p:nvSpPr>
        <p:spPr>
          <a:xfrm>
            <a:off x="1303800" y="1597875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"/>
              <a:t>Mesure du s et du Ks du CaSO</a:t>
            </a:r>
            <a:r>
              <a:rPr baseline="-25000" lang="fr"/>
              <a:t>4</a:t>
            </a:r>
            <a:r>
              <a:rPr lang="fr"/>
              <a:t> par conductimétrie</a:t>
            </a:r>
            <a:endParaRPr/>
          </a:p>
        </p:txBody>
      </p:sp>
      <p:pic>
        <p:nvPicPr>
          <p:cNvPr id="306" name="Google Shape;3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798" y="2199623"/>
            <a:ext cx="5930625" cy="2453225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1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II-2) Effet de la température</a:t>
            </a:r>
            <a:endParaRPr/>
          </a:p>
        </p:txBody>
      </p:sp>
      <p:sp>
        <p:nvSpPr>
          <p:cNvPr id="313" name="Google Shape;313;p1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14" name="Google Shape;31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213" y="1597875"/>
            <a:ext cx="7635575" cy="2596875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18"/>
          <p:cNvSpPr txBox="1"/>
          <p:nvPr/>
        </p:nvSpPr>
        <p:spPr>
          <a:xfrm>
            <a:off x="2831100" y="4504475"/>
            <a:ext cx="34818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Expérience de la “pluie d’or”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II.1) Effet d’ion commun</a:t>
            </a:r>
            <a:endParaRPr/>
          </a:p>
        </p:txBody>
      </p:sp>
      <p:pic>
        <p:nvPicPr>
          <p:cNvPr id="321" name="Google Shape;3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09325"/>
            <a:ext cx="1771650" cy="22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109325"/>
            <a:ext cx="1771650" cy="2238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3" name="Google Shape;323;p19"/>
          <p:cNvCxnSpPr/>
          <p:nvPr/>
        </p:nvCxnSpPr>
        <p:spPr>
          <a:xfrm flipH="1" rot="10800000">
            <a:off x="178600" y="2655000"/>
            <a:ext cx="1369200" cy="1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4" name="Google Shape;324;p19"/>
          <p:cNvCxnSpPr/>
          <p:nvPr/>
        </p:nvCxnSpPr>
        <p:spPr>
          <a:xfrm>
            <a:off x="4750600" y="2702725"/>
            <a:ext cx="1369200" cy="1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5" name="Google Shape;325;p19"/>
          <p:cNvSpPr txBox="1"/>
          <p:nvPr/>
        </p:nvSpPr>
        <p:spPr>
          <a:xfrm>
            <a:off x="1867250" y="3031650"/>
            <a:ext cx="15408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100 mL eau+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30 g NaCl :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Dissolution totale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6" name="Google Shape;326;p19"/>
          <p:cNvSpPr txBox="1"/>
          <p:nvPr/>
        </p:nvSpPr>
        <p:spPr>
          <a:xfrm>
            <a:off x="6793500" y="3031650"/>
            <a:ext cx="1540800" cy="13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100 mL d’HCL à c</a:t>
            </a:r>
            <a:r>
              <a:rPr baseline="-25000" lang="fr">
                <a:latin typeface="Nunito"/>
                <a:ea typeface="Nunito"/>
                <a:cs typeface="Nunito"/>
                <a:sym typeface="Nunito"/>
              </a:rPr>
              <a:t>0</a:t>
            </a:r>
            <a:r>
              <a:rPr lang="fr">
                <a:latin typeface="Nunito"/>
                <a:ea typeface="Nunito"/>
                <a:cs typeface="Nunito"/>
                <a:sym typeface="Nunito"/>
              </a:rPr>
              <a:t> = 6 mol/L +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30 g NaCl :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Nunito"/>
                <a:ea typeface="Nunito"/>
                <a:cs typeface="Nunito"/>
                <a:sym typeface="Nunito"/>
              </a:rPr>
              <a:t>Reste du solide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7" name="Google Shape;327;p19"/>
          <p:cNvSpPr/>
          <p:nvPr/>
        </p:nvSpPr>
        <p:spPr>
          <a:xfrm>
            <a:off x="4988275" y="3898275"/>
            <a:ext cx="110100" cy="915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19"/>
          <p:cNvSpPr/>
          <p:nvPr/>
        </p:nvSpPr>
        <p:spPr>
          <a:xfrm>
            <a:off x="5293075" y="3974475"/>
            <a:ext cx="110100" cy="915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9"/>
          <p:cNvSpPr/>
          <p:nvPr/>
        </p:nvSpPr>
        <p:spPr>
          <a:xfrm>
            <a:off x="5140675" y="4050675"/>
            <a:ext cx="110100" cy="915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II.3) Effet du pH</a:t>
            </a:r>
            <a:endParaRPr/>
          </a:p>
        </p:txBody>
      </p:sp>
      <p:pic>
        <p:nvPicPr>
          <p:cNvPr id="336" name="Google Shape;3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3825" y="1597875"/>
            <a:ext cx="5410452" cy="324082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II.3) Effet du solvant</a:t>
            </a:r>
            <a:endParaRPr/>
          </a:p>
        </p:txBody>
      </p:sp>
      <p:sp>
        <p:nvSpPr>
          <p:cNvPr id="343" name="Google Shape;343;p2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44" name="Google Shape;34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800" y="1448751"/>
            <a:ext cx="2759850" cy="3288224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21"/>
          <p:cNvSpPr txBox="1"/>
          <p:nvPr/>
        </p:nvSpPr>
        <p:spPr>
          <a:xfrm>
            <a:off x="4998200" y="2788963"/>
            <a:ext cx="37365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r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Réaction considérée : </a:t>
            </a:r>
            <a:r>
              <a:rPr lang="fr" sz="1100"/>
              <a:t> </a:t>
            </a:r>
            <a:r>
              <a:rPr lang="fr" sz="1800"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baseline="-25000" lang="fr" sz="1800">
                <a:latin typeface="Roboto"/>
                <a:ea typeface="Roboto"/>
                <a:cs typeface="Roboto"/>
                <a:sym typeface="Roboto"/>
              </a:rPr>
              <a:t>2(aq)</a:t>
            </a:r>
            <a:r>
              <a:rPr lang="fr" sz="1800">
                <a:latin typeface="Roboto"/>
                <a:ea typeface="Roboto"/>
                <a:cs typeface="Roboto"/>
                <a:sym typeface="Roboto"/>
              </a:rPr>
              <a:t> ⇌ I</a:t>
            </a:r>
            <a:r>
              <a:rPr baseline="-25000" lang="fr" sz="1800">
                <a:latin typeface="Roboto"/>
                <a:ea typeface="Roboto"/>
                <a:cs typeface="Roboto"/>
                <a:sym typeface="Roboto"/>
              </a:rPr>
              <a:t>2(orga)</a:t>
            </a:r>
            <a:endParaRPr sz="25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