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9176bced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9176bced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9176bcede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9176bced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9176bced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9176bced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9176bcede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9176bced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9176bcede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9176bced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9176bced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9176bced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9176bced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9176bced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176bcede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9176bcede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9176bced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9176bced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176bced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9176bced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176bced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176bced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176bced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9176bced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9176bced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9176bced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176bced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9176bced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9176bced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9176bced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176bced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9176bced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WcmkdI9t2tg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25 : Corrosion humide des métaux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CPGE MP</a:t>
            </a:r>
            <a:endParaRPr/>
          </a:p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II.a) Cinétique de la corrosion uniforme</a:t>
            </a:r>
            <a:endParaRPr/>
          </a:p>
        </p:txBody>
      </p:sp>
      <p:sp>
        <p:nvSpPr>
          <p:cNvPr id="198" name="Google Shape;198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13" y="1800200"/>
            <a:ext cx="6480575" cy="24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2920650" y="4344300"/>
            <a:ext cx="330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Courbe intensité-potentiel pour le fer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II.b) Cinétique de la corrosion différentielle</a:t>
            </a:r>
            <a:endParaRPr/>
          </a:p>
        </p:txBody>
      </p:sp>
      <p:sp>
        <p:nvSpPr>
          <p:cNvPr id="206" name="Google Shape;20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50" y="1613875"/>
            <a:ext cx="6791324" cy="27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II.c) Grandeurs associées</a:t>
            </a:r>
            <a:endParaRPr/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413" y="1588275"/>
            <a:ext cx="4573174" cy="26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2839350" y="4281950"/>
            <a:ext cx="34653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Mise en évidence du potentiel de corrosion, milieu acide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II.c) Grandeurs associées</a:t>
            </a:r>
            <a:endParaRPr/>
          </a:p>
        </p:txBody>
      </p:sp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2839350" y="4153350"/>
            <a:ext cx="34653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Mise en évidence du potentiel de corrosion, milieu neutre ou basique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638" y="1695425"/>
            <a:ext cx="4196719" cy="21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II.c) Grandeurs associées</a:t>
            </a:r>
            <a:endParaRPr/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00" y="1639300"/>
            <a:ext cx="3509976" cy="23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750" y="1340963"/>
            <a:ext cx="3621476" cy="26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1366188" y="3951525"/>
            <a:ext cx="19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Courant de corrosion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5729813" y="3951525"/>
            <a:ext cx="19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Cas du Fer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III.a) Passivation</a:t>
            </a:r>
            <a:endParaRPr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75" y="1800200"/>
            <a:ext cx="4077525" cy="23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750" y="1208663"/>
            <a:ext cx="3287524" cy="283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III.b) Par courant imposé</a:t>
            </a:r>
            <a:endParaRPr/>
          </a:p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888" y="1800200"/>
            <a:ext cx="7134226" cy="27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III.d) Anode sacrificielle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00" y="1725225"/>
            <a:ext cx="1897550" cy="2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950" y="1975162"/>
            <a:ext cx="5400775" cy="21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Pré-requis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Réactions acido-basiques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Réactions d’oxydoréduction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Courbes potentiel-pH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Courbes intensité potentiel (cinétique </a:t>
            </a:r>
            <a:r>
              <a:rPr lang="fr" sz="2000"/>
              <a:t>électrochimique</a:t>
            </a:r>
            <a:r>
              <a:rPr lang="fr" sz="2000"/>
              <a:t>)</a:t>
            </a:r>
            <a:endParaRPr sz="2000"/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647700" y="522700"/>
            <a:ext cx="7505700" cy="44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I - Phénomène de corrosion humide des métaux</a:t>
            </a:r>
            <a:endParaRPr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Mise en évidence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Aspect thermodynamiquement favorable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Deux types de corrosion humide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/>
              <a:t>II - Cinétique de la corrosion humide</a:t>
            </a:r>
            <a:endParaRPr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Cinétique de la corrosion humide uniforme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Cinétique de la corrosion humide différentielle (Passé)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Grandeurs relatives à la corrosion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Facteurs d’influence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/>
              <a:t>III - Protection contre la corrosion</a:t>
            </a:r>
            <a:endParaRPr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Passivation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Par courant imposé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Revêtement</a:t>
            </a:r>
            <a:r>
              <a:rPr lang="fr"/>
              <a:t> (Passé)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LcParenR"/>
            </a:pPr>
            <a:r>
              <a:rPr lang="fr"/>
              <a:t>Anode sacrificielle (Passé)</a:t>
            </a:r>
            <a:endParaRPr/>
          </a:p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I.a) Mise en évidence</a:t>
            </a:r>
            <a:endParaRPr/>
          </a:p>
        </p:txBody>
      </p: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descr="Corrosion d'un clou dans différentes ambiances." id="150" name="Google Shape;150;p16" title="Corrosion du fer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38" y="1505175"/>
            <a:ext cx="4051333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I.a) Mise en évidence</a:t>
            </a:r>
            <a:endParaRPr/>
          </a:p>
        </p:txBody>
      </p:sp>
      <p:sp>
        <p:nvSpPr>
          <p:cNvPr id="156" name="Google Shape;156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05175"/>
            <a:ext cx="3953317" cy="30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4572000" y="1800200"/>
            <a:ext cx="61722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(s)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⇌ Fe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(aq)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+ 2 e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  (E° = -0,44 V)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+ 4H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+4e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⇌ 2 H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O (E° = 1,23 V)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Milieu neutre : 2H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O + 2e</a:t>
            </a:r>
            <a:r>
              <a:rPr baseline="30000" lang="fr">
                <a:latin typeface="Calibri"/>
                <a:ea typeface="Calibri"/>
                <a:cs typeface="Calibri"/>
                <a:sym typeface="Calibri"/>
              </a:rPr>
              <a:t>−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 ½ O</a:t>
            </a:r>
            <a:r>
              <a:rPr baseline="-25000" lang="fr"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= 2HO− . (E° = 0,81 V)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Donc au bilan :      </a:t>
            </a: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baseline="-25000" lang="fr" sz="1700">
                <a:latin typeface="Calibri"/>
                <a:ea typeface="Calibri"/>
                <a:cs typeface="Calibri"/>
                <a:sym typeface="Calibri"/>
              </a:rPr>
              <a:t>(s)</a:t>
            </a: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 + ½ O</a:t>
            </a:r>
            <a:r>
              <a:rPr baseline="-25000" lang="fr" sz="1700"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 = Fe</a:t>
            </a:r>
            <a:r>
              <a:rPr baseline="30000" lang="fr" sz="1700"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 + 2HO</a:t>
            </a:r>
            <a:r>
              <a:rPr baseline="30000" lang="fr" sz="17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5947175" y="3107525"/>
            <a:ext cx="2377800" cy="43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I.a) Mise en évidence</a:t>
            </a:r>
            <a:endParaRPr/>
          </a:p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475" y="1513250"/>
            <a:ext cx="5941025" cy="28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3768300" y="4387125"/>
            <a:ext cx="160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Pile de corrosion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/>
              <a:t>I.b) Aspect thermodynamiquement favorable</a:t>
            </a:r>
            <a:endParaRPr sz="2600"/>
          </a:p>
        </p:txBody>
      </p:sp>
      <p:sp>
        <p:nvSpPr>
          <p:cNvPr id="173" name="Google Shape;17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312" y="1448975"/>
            <a:ext cx="3741382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659188" y="4382675"/>
            <a:ext cx="3825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Diagramme potentiel-pH du fer et de l’eau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I.c) Deux types de corrosion humide</a:t>
            </a:r>
            <a:endParaRPr/>
          </a:p>
        </p:txBody>
      </p:sp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650" y="1505175"/>
            <a:ext cx="5632690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3200400" y="4436275"/>
            <a:ext cx="274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Corrosion humide dite homogène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I.c) Deux types de corrosion humide</a:t>
            </a:r>
            <a:endParaRPr/>
          </a:p>
        </p:txBody>
      </p:sp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25" y="1746600"/>
            <a:ext cx="5723425" cy="25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450" y="1596640"/>
            <a:ext cx="1179100" cy="257173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2199788" y="4254075"/>
            <a:ext cx="276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Corrosion humide dite différentielle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