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Nuni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italic.fntdata"/><Relationship Id="rId6" Type="http://schemas.openxmlformats.org/officeDocument/2006/relationships/slide" Target="slides/slide1.xml"/><Relationship Id="rId18" Type="http://schemas.openxmlformats.org/officeDocument/2006/relationships/font" Target="fonts/Nuni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8da38c9a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8da38c9a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8da38c9a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8da38c9a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8c7a4efc8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8c7a4efc8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8da38c9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8da38c9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8da38c9a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8da38c9a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8da38c9a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8da38c9a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8da38c9a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8da38c9a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8da38c9a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8da38c9a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8da38c9a6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8da38c9a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8da38c9a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8da38c9a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LC 24 : Optimisation d’un procédé chimique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Niveau : PSI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Optimisation cinétique</a:t>
            </a:r>
            <a:endParaRPr/>
          </a:p>
        </p:txBody>
      </p:sp>
      <p:pic>
        <p:nvPicPr>
          <p:cNvPr id="186" name="Google Shape;186;p22"/>
          <p:cNvPicPr preferRelativeResize="0"/>
          <p:nvPr/>
        </p:nvPicPr>
        <p:blipFill rotWithShape="1">
          <a:blip r:embed="rId3">
            <a:alphaModFix/>
          </a:blip>
          <a:srcRect b="44874" l="51263" r="33658" t="21993"/>
          <a:stretch/>
        </p:blipFill>
        <p:spPr>
          <a:xfrm>
            <a:off x="3356313" y="1628000"/>
            <a:ext cx="2431375" cy="30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Catalyse</a:t>
            </a:r>
            <a:endParaRPr/>
          </a:p>
        </p:txBody>
      </p:sp>
      <p:pic>
        <p:nvPicPr>
          <p:cNvPr id="192" name="Google Shape;192;p23"/>
          <p:cNvPicPr preferRelativeResize="0"/>
          <p:nvPr/>
        </p:nvPicPr>
        <p:blipFill rotWithShape="1">
          <a:blip r:embed="rId3">
            <a:alphaModFix/>
          </a:blip>
          <a:srcRect b="20820" l="20606" r="34722" t="46804"/>
          <a:stretch/>
        </p:blipFill>
        <p:spPr>
          <a:xfrm>
            <a:off x="2311813" y="1970925"/>
            <a:ext cx="4520375" cy="18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3"/>
          <p:cNvSpPr txBox="1"/>
          <p:nvPr/>
        </p:nvSpPr>
        <p:spPr>
          <a:xfrm>
            <a:off x="3013513" y="4054650"/>
            <a:ext cx="31170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Catalyse par un substrat de fer solide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Pré-requis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fr" sz="1600"/>
              <a:t>Evolution d’un système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fr" sz="1600"/>
              <a:t>Equilibre chimiqu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fr" sz="1600"/>
              <a:t>Thermodynamique chimique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fr" sz="1600"/>
              <a:t>Cinétique Chimique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Introduction</a:t>
            </a:r>
            <a:endParaRPr/>
          </a:p>
        </p:txBody>
      </p:sp>
      <p:pic>
        <p:nvPicPr>
          <p:cNvPr id="141" name="Google Shape;14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863" y="1644847"/>
            <a:ext cx="6812274" cy="146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5"/>
          <p:cNvSpPr txBox="1"/>
          <p:nvPr/>
        </p:nvSpPr>
        <p:spPr>
          <a:xfrm>
            <a:off x="2849850" y="3645625"/>
            <a:ext cx="34443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latin typeface="Calibri"/>
                <a:ea typeface="Calibri"/>
                <a:cs typeface="Calibri"/>
                <a:sym typeface="Calibri"/>
              </a:rPr>
              <a:t>Haber-Bosch : P = 200 bar, T = 500°C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Équilibre</a:t>
            </a:r>
            <a:r>
              <a:rPr lang="fr"/>
              <a:t> entre NO</a:t>
            </a:r>
            <a:r>
              <a:rPr baseline="-25000" lang="fr"/>
              <a:t>2(g)</a:t>
            </a:r>
            <a:r>
              <a:rPr lang="fr"/>
              <a:t>et N</a:t>
            </a:r>
            <a:r>
              <a:rPr baseline="-25000" lang="fr"/>
              <a:t>2</a:t>
            </a:r>
            <a:r>
              <a:rPr lang="fr"/>
              <a:t>O</a:t>
            </a:r>
            <a:r>
              <a:rPr baseline="-25000" lang="fr"/>
              <a:t>4(g)</a:t>
            </a:r>
            <a:endParaRPr/>
          </a:p>
        </p:txBody>
      </p:sp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4499" y="1800199"/>
            <a:ext cx="999075" cy="266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650" y="2402725"/>
            <a:ext cx="4283079" cy="146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Équilibre entre NO</a:t>
            </a:r>
            <a:r>
              <a:rPr baseline="-25000" lang="fr"/>
              <a:t>2(g)</a:t>
            </a:r>
            <a:r>
              <a:rPr lang="fr"/>
              <a:t>et N</a:t>
            </a:r>
            <a:r>
              <a:rPr baseline="-25000" lang="fr"/>
              <a:t>2</a:t>
            </a:r>
            <a:r>
              <a:rPr lang="fr"/>
              <a:t>O</a:t>
            </a:r>
            <a:r>
              <a:rPr baseline="-25000" lang="fr"/>
              <a:t>4(g)</a:t>
            </a:r>
            <a:endParaRPr/>
          </a:p>
        </p:txBody>
      </p:sp>
      <p:pic>
        <p:nvPicPr>
          <p:cNvPr id="155" name="Google Shape;155;p17"/>
          <p:cNvPicPr preferRelativeResize="0"/>
          <p:nvPr/>
        </p:nvPicPr>
        <p:blipFill rotWithShape="1">
          <a:blip r:embed="rId3">
            <a:alphaModFix/>
          </a:blip>
          <a:srcRect b="1676" l="137" r="1611" t="37577"/>
          <a:stretch/>
        </p:blipFill>
        <p:spPr>
          <a:xfrm>
            <a:off x="1068625" y="1800200"/>
            <a:ext cx="6818026" cy="237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>
            <p:ph type="title"/>
          </p:nvPr>
        </p:nvSpPr>
        <p:spPr>
          <a:xfrm>
            <a:off x="819150" y="6170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Influence de la pression</a:t>
            </a:r>
            <a:endParaRPr/>
          </a:p>
        </p:txBody>
      </p:sp>
      <p:pic>
        <p:nvPicPr>
          <p:cNvPr id="161" name="Google Shape;16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900" y="1931975"/>
            <a:ext cx="7344199" cy="17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/>
          <p:nvPr>
            <p:ph type="title"/>
          </p:nvPr>
        </p:nvSpPr>
        <p:spPr>
          <a:xfrm>
            <a:off x="819150" y="6170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Influence de la pression</a:t>
            </a:r>
            <a:endParaRPr/>
          </a:p>
        </p:txBody>
      </p:sp>
      <p:pic>
        <p:nvPicPr>
          <p:cNvPr id="167" name="Google Shape;167;p19"/>
          <p:cNvPicPr preferRelativeResize="0"/>
          <p:nvPr/>
        </p:nvPicPr>
        <p:blipFill rotWithShape="1">
          <a:blip r:embed="rId3">
            <a:alphaModFix/>
          </a:blip>
          <a:srcRect b="15620" l="23265" r="40437" t="28830"/>
          <a:stretch/>
        </p:blipFill>
        <p:spPr>
          <a:xfrm>
            <a:off x="2843225" y="1571600"/>
            <a:ext cx="3457550" cy="295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Influence de la température</a:t>
            </a:r>
            <a:endParaRPr/>
          </a:p>
        </p:txBody>
      </p:sp>
      <p:pic>
        <p:nvPicPr>
          <p:cNvPr id="173" name="Google Shape;173;p20"/>
          <p:cNvPicPr preferRelativeResize="0"/>
          <p:nvPr/>
        </p:nvPicPr>
        <p:blipFill rotWithShape="1">
          <a:blip r:embed="rId3">
            <a:alphaModFix/>
          </a:blip>
          <a:srcRect b="0" l="0" r="4543" t="27651"/>
          <a:stretch/>
        </p:blipFill>
        <p:spPr>
          <a:xfrm>
            <a:off x="1252225" y="1704200"/>
            <a:ext cx="6639550" cy="28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Influence de la température</a:t>
            </a:r>
            <a:endParaRPr/>
          </a:p>
        </p:txBody>
      </p:sp>
      <p:pic>
        <p:nvPicPr>
          <p:cNvPr id="179" name="Google Shape;179;p21"/>
          <p:cNvPicPr preferRelativeResize="0"/>
          <p:nvPr/>
        </p:nvPicPr>
        <p:blipFill rotWithShape="1">
          <a:blip r:embed="rId3">
            <a:alphaModFix/>
          </a:blip>
          <a:srcRect b="44444" l="31748" r="32252" t="39554"/>
          <a:stretch/>
        </p:blipFill>
        <p:spPr>
          <a:xfrm>
            <a:off x="1764988" y="2237850"/>
            <a:ext cx="5344925" cy="13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1"/>
          <p:cNvSpPr txBox="1"/>
          <p:nvPr/>
        </p:nvSpPr>
        <p:spPr>
          <a:xfrm>
            <a:off x="3017238" y="3738225"/>
            <a:ext cx="28404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666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" sz="1300">
                <a:latin typeface="Calibri"/>
                <a:ea typeface="Calibri"/>
                <a:cs typeface="Calibri"/>
                <a:sym typeface="Calibri"/>
              </a:rPr>
              <a:t>Données thermodynamiques à 298 K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