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3D00AB6-9723-44E7-AFA1-45A96C457E4F}">
  <a:tblStyle styleId="{93D00AB6-9723-44E7-AFA1-45A96C457E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7e766a46d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7e766a46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7e766a46d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7e766a46d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7e766a46d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7e766a46d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7e766a46d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7e766a46d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7e766a46d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7e766a46d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7e766a46d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87e766a46d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7e766a46d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7e766a46d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7e766a46d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7e766a46d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5000"/>
              <a:t>LC 15 : Solvants</a:t>
            </a:r>
            <a:endParaRPr sz="50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CPGE (PCSI)</a:t>
            </a:r>
            <a:endParaRPr/>
          </a:p>
        </p:txBody>
      </p:sp>
      <p:sp>
        <p:nvSpPr>
          <p:cNvPr id="130" name="Google Shape;130;p1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Pré-requis</a:t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/>
              <a:t>Electronégativité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/>
              <a:t>Schéma de Lewis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/>
              <a:t>Liaison chimiques (Covalente, ionique)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r" sz="1600"/>
              <a:t>Interactions (Van Der Waals, liaisons hydrogènes)</a:t>
            </a:r>
            <a:endParaRPr sz="1600"/>
          </a:p>
        </p:txBody>
      </p:sp>
      <p:sp>
        <p:nvSpPr>
          <p:cNvPr id="137" name="Google Shape;137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II.1) Pouvoir dissociant/dispersant</a:t>
            </a:r>
            <a:endParaRPr/>
          </a:p>
        </p:txBody>
      </p:sp>
      <p:pic>
        <p:nvPicPr>
          <p:cNvPr id="150" name="Google Shape;15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675" y="1866900"/>
            <a:ext cx="177165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5975" y="1933600"/>
            <a:ext cx="1771650" cy="22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6"/>
          <p:cNvSpPr txBox="1"/>
          <p:nvPr/>
        </p:nvSpPr>
        <p:spPr>
          <a:xfrm>
            <a:off x="650350" y="4171975"/>
            <a:ext cx="24903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S1 : 50 mL eau + 25 g NaCl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3542250" y="4171975"/>
            <a:ext cx="28191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S2 : cyclohexane</a:t>
            </a:r>
            <a:r>
              <a:rPr lang="fr">
                <a:latin typeface="Calibri"/>
                <a:ea typeface="Calibri"/>
                <a:cs typeface="Calibri"/>
                <a:sym typeface="Calibri"/>
              </a:rPr>
              <a:t> mL eau + 25 g NaCl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3214700" y="2978950"/>
            <a:ext cx="417900" cy="4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et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6879425" y="2318275"/>
            <a:ext cx="1771800" cy="18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En labo, on avait trouvé 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σ</a:t>
            </a:r>
            <a:r>
              <a:rPr baseline="-25000" lang="fr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">
                <a:latin typeface="Calibri"/>
                <a:ea typeface="Calibri"/>
                <a:cs typeface="Calibri"/>
                <a:sym typeface="Calibri"/>
              </a:rPr>
              <a:t> =  65 mS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σ</a:t>
            </a:r>
            <a:r>
              <a:rPr baseline="-25000" lang="fr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">
                <a:latin typeface="Calibri"/>
                <a:ea typeface="Calibri"/>
                <a:cs typeface="Calibri"/>
                <a:sym typeface="Calibri"/>
              </a:rPr>
              <a:t>  = </a:t>
            </a:r>
            <a:r>
              <a:rPr lang="fr">
                <a:latin typeface="Calibri"/>
                <a:ea typeface="Calibri"/>
                <a:cs typeface="Calibri"/>
                <a:sym typeface="Calibri"/>
              </a:rPr>
              <a:t>1,6 μS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6" name="Google Shape;156;p16"/>
          <p:cNvCxnSpPr/>
          <p:nvPr/>
        </p:nvCxnSpPr>
        <p:spPr>
          <a:xfrm>
            <a:off x="1178725" y="2539600"/>
            <a:ext cx="137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6"/>
          <p:cNvCxnSpPr/>
          <p:nvPr/>
        </p:nvCxnSpPr>
        <p:spPr>
          <a:xfrm>
            <a:off x="4212400" y="2539600"/>
            <a:ext cx="137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8" name="Google Shape;158;p16"/>
          <p:cNvSpPr/>
          <p:nvPr/>
        </p:nvSpPr>
        <p:spPr>
          <a:xfrm>
            <a:off x="1382325" y="37611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1915725" y="38373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4354125" y="39135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4887525" y="37611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5039925" y="39135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5268525" y="37611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4582725" y="36849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5420925" y="3913575"/>
            <a:ext cx="96300" cy="96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I.3) Solvatation et proticité</a:t>
            </a:r>
            <a:endParaRPr/>
          </a:p>
        </p:txBody>
      </p:sp>
      <p:pic>
        <p:nvPicPr>
          <p:cNvPr id="172" name="Google Shape;17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9238" y="1800200"/>
            <a:ext cx="4245525" cy="23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 - Caractéristiques des solvants</a:t>
            </a:r>
            <a:endParaRPr/>
          </a:p>
        </p:txBody>
      </p:sp>
      <p:sp>
        <p:nvSpPr>
          <p:cNvPr id="179" name="Google Shape;179;p18"/>
          <p:cNvSpPr txBox="1"/>
          <p:nvPr>
            <p:ph idx="1" type="body"/>
          </p:nvPr>
        </p:nvSpPr>
        <p:spPr>
          <a:xfrm>
            <a:off x="819150" y="1990725"/>
            <a:ext cx="2204400" cy="5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Conclusion :</a:t>
            </a:r>
            <a:endParaRPr/>
          </a:p>
        </p:txBody>
      </p:sp>
      <p:graphicFrame>
        <p:nvGraphicFramePr>
          <p:cNvPr id="180" name="Google Shape;180;p18"/>
          <p:cNvGraphicFramePr/>
          <p:nvPr/>
        </p:nvGraphicFramePr>
        <p:xfrm>
          <a:off x="936550" y="26825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{93D00AB6-9723-44E7-AFA1-45A96C457E4F}</a:tableStyleId>
              </a:tblPr>
              <a:tblGrid>
                <a:gridCol w="955950"/>
                <a:gridCol w="2773650"/>
                <a:gridCol w="3541300"/>
              </a:tblGrid>
              <a:tr h="23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Solvants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93CD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Polaire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Apolaire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BEEF3"/>
                    </a:solidFill>
                  </a:tcPr>
                </a:tc>
              </a:tr>
              <a:tr h="23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Protique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Eau / Alcool / Acide carbo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Aprotique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DMSO / DMF / Acétone / Pyridine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Cyclohexane / Hexane / Toluène / THF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  <p:sp>
        <p:nvSpPr>
          <p:cNvPr id="181" name="Google Shape;181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II.1) </a:t>
            </a:r>
            <a:r>
              <a:rPr lang="fr"/>
              <a:t>Solubilisation, miscibilité</a:t>
            </a:r>
            <a:endParaRPr/>
          </a:p>
        </p:txBody>
      </p:sp>
      <p:pic>
        <p:nvPicPr>
          <p:cNvPr id="187" name="Google Shape;18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7975" y="303400"/>
            <a:ext cx="1966276" cy="111107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9"/>
          <p:cNvSpPr txBox="1"/>
          <p:nvPr/>
        </p:nvSpPr>
        <p:spPr>
          <a:xfrm>
            <a:off x="7079763" y="1502625"/>
            <a:ext cx="15027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Saccharose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19"/>
          <p:cNvPicPr preferRelativeResize="0"/>
          <p:nvPr/>
        </p:nvPicPr>
        <p:blipFill rotWithShape="1">
          <a:blip r:embed="rId4">
            <a:alphaModFix/>
          </a:blip>
          <a:srcRect b="0" l="31681" r="9886" t="0"/>
          <a:stretch/>
        </p:blipFill>
        <p:spPr>
          <a:xfrm>
            <a:off x="2839300" y="1800200"/>
            <a:ext cx="3465400" cy="245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9"/>
          <p:cNvSpPr txBox="1"/>
          <p:nvPr/>
        </p:nvSpPr>
        <p:spPr>
          <a:xfrm>
            <a:off x="1621500" y="4307675"/>
            <a:ext cx="5901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Calibri"/>
                <a:ea typeface="Calibri"/>
                <a:cs typeface="Calibri"/>
                <a:sym typeface="Calibri"/>
              </a:rPr>
              <a:t>On compare la conductivité de l’eau distillée avant et après ajout de saccharose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>
            <p:ph type="title"/>
          </p:nvPr>
        </p:nvSpPr>
        <p:spPr>
          <a:xfrm>
            <a:off x="560375" y="299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II.2) Extraction liquide-liquide</a:t>
            </a:r>
            <a:endParaRPr/>
          </a:p>
        </p:txBody>
      </p:sp>
      <p:pic>
        <p:nvPicPr>
          <p:cNvPr id="197" name="Google Shape;1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3513" y="1635275"/>
            <a:ext cx="2456975" cy="292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/>
          <p:nvPr>
            <p:ph type="title"/>
          </p:nvPr>
        </p:nvSpPr>
        <p:spPr>
          <a:xfrm>
            <a:off x="287175" y="270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II.3) Environnement et santé</a:t>
            </a:r>
            <a:endParaRPr/>
          </a:p>
        </p:txBody>
      </p:sp>
      <p:pic>
        <p:nvPicPr>
          <p:cNvPr id="204" name="Google Shape;2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50" y="1800200"/>
            <a:ext cx="2583900" cy="2573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71050" y="863275"/>
            <a:ext cx="5134101" cy="368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