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99a9bcc6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99a9bcc6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99a9bcc6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99a9bcc6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99a9bcc62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99a9bcc6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99a9bcc6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99a9bcc6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99a9bcc62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99a9bcc6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99a9bcc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99a9bcc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99a9bcc6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99a9bcc6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99a9bcc6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99a9bcc6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99a9bcc6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99a9bcc6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99a9bcc6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99a9bcc6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99a9bcc6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99a9bcc6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99a9bcc6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99a9bcc6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99a9bcc6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99a9bcc6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18.png"/><Relationship Id="rId10" Type="http://schemas.openxmlformats.org/officeDocument/2006/relationships/image" Target="../media/image24.png"/><Relationship Id="rId9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LC 12 : Stéréochimie et molécules du vivant 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Diastéréoisomérie Z/E : mécanisme de la vision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151" y="1090625"/>
            <a:ext cx="7838875" cy="21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/>
        </p:nvSpPr>
        <p:spPr>
          <a:xfrm>
            <a:off x="5402550" y="3167500"/>
            <a:ext cx="28272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Stéréoisomère Z</a:t>
            </a:r>
            <a:endParaRPr/>
          </a:p>
        </p:txBody>
      </p:sp>
      <p:sp>
        <p:nvSpPr>
          <p:cNvPr id="115" name="Google Shape;115;p22"/>
          <p:cNvSpPr txBox="1"/>
          <p:nvPr/>
        </p:nvSpPr>
        <p:spPr>
          <a:xfrm>
            <a:off x="1839750" y="3167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Stéréoisomère E</a:t>
            </a:r>
            <a:endParaRPr/>
          </a:p>
        </p:txBody>
      </p:sp>
      <p:sp>
        <p:nvSpPr>
          <p:cNvPr id="116" name="Google Shape;116;p22"/>
          <p:cNvSpPr/>
          <p:nvPr/>
        </p:nvSpPr>
        <p:spPr>
          <a:xfrm>
            <a:off x="3010350" y="1561525"/>
            <a:ext cx="658800" cy="572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/>
          <p:nvPr/>
        </p:nvSpPr>
        <p:spPr>
          <a:xfrm>
            <a:off x="6833525" y="1561525"/>
            <a:ext cx="658800" cy="572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138" y="1190325"/>
            <a:ext cx="515302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4050" y="4010425"/>
            <a:ext cx="3500807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525" y="1369478"/>
            <a:ext cx="3202625" cy="215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6425" y="3934675"/>
            <a:ext cx="3500807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900" y="205292"/>
            <a:ext cx="9144001" cy="105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138" y="1190325"/>
            <a:ext cx="515302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125" y="3973425"/>
            <a:ext cx="3500807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525" y="1369478"/>
            <a:ext cx="3202625" cy="215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6425" y="3934675"/>
            <a:ext cx="3500807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900" y="205292"/>
            <a:ext cx="9144001" cy="10521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4"/>
          <p:cNvCxnSpPr/>
          <p:nvPr/>
        </p:nvCxnSpPr>
        <p:spPr>
          <a:xfrm rot="10800000">
            <a:off x="5062100" y="3167450"/>
            <a:ext cx="22200" cy="318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4"/>
          <p:cNvCxnSpPr/>
          <p:nvPr/>
        </p:nvCxnSpPr>
        <p:spPr>
          <a:xfrm rot="10800000">
            <a:off x="6386950" y="2760500"/>
            <a:ext cx="347700" cy="35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24"/>
          <p:cNvCxnSpPr/>
          <p:nvPr/>
        </p:nvCxnSpPr>
        <p:spPr>
          <a:xfrm>
            <a:off x="5417325" y="2286825"/>
            <a:ext cx="207300" cy="340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24"/>
          <p:cNvCxnSpPr/>
          <p:nvPr/>
        </p:nvCxnSpPr>
        <p:spPr>
          <a:xfrm flipH="1">
            <a:off x="7171200" y="1213725"/>
            <a:ext cx="118500" cy="473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p24"/>
          <p:cNvCxnSpPr/>
          <p:nvPr/>
        </p:nvCxnSpPr>
        <p:spPr>
          <a:xfrm>
            <a:off x="6364625" y="1672575"/>
            <a:ext cx="281100" cy="444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p24"/>
          <p:cNvCxnSpPr/>
          <p:nvPr/>
        </p:nvCxnSpPr>
        <p:spPr>
          <a:xfrm rot="10800000">
            <a:off x="6727275" y="2605175"/>
            <a:ext cx="266400" cy="303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Google Shape;145;p24"/>
          <p:cNvCxnSpPr/>
          <p:nvPr/>
        </p:nvCxnSpPr>
        <p:spPr>
          <a:xfrm>
            <a:off x="5794775" y="2168400"/>
            <a:ext cx="214500" cy="333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24"/>
          <p:cNvCxnSpPr/>
          <p:nvPr/>
        </p:nvCxnSpPr>
        <p:spPr>
          <a:xfrm flipH="1">
            <a:off x="7104650" y="1946400"/>
            <a:ext cx="495900" cy="88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24"/>
          <p:cNvSpPr txBox="1"/>
          <p:nvPr/>
        </p:nvSpPr>
        <p:spPr>
          <a:xfrm>
            <a:off x="5409925" y="4285025"/>
            <a:ext cx="29085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8 C* → 2</a:t>
            </a:r>
            <a:r>
              <a:rPr baseline="30000" lang="fr">
                <a:solidFill>
                  <a:schemeClr val="dk1"/>
                </a:solidFill>
              </a:rPr>
              <a:t>8</a:t>
            </a:r>
            <a:r>
              <a:rPr lang="fr">
                <a:solidFill>
                  <a:schemeClr val="dk1"/>
                </a:solidFill>
              </a:rPr>
              <a:t>= 256 stéréoisomères maximum.</a:t>
            </a:r>
            <a:endParaRPr/>
          </a:p>
        </p:txBody>
      </p:sp>
      <p:cxnSp>
        <p:nvCxnSpPr>
          <p:cNvPr id="148" name="Google Shape;148;p24"/>
          <p:cNvCxnSpPr/>
          <p:nvPr/>
        </p:nvCxnSpPr>
        <p:spPr>
          <a:xfrm>
            <a:off x="1798375" y="1872375"/>
            <a:ext cx="288600" cy="155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24"/>
          <p:cNvCxnSpPr/>
          <p:nvPr/>
        </p:nvCxnSpPr>
        <p:spPr>
          <a:xfrm rot="10800000">
            <a:off x="2198250" y="2797500"/>
            <a:ext cx="362400" cy="266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24"/>
          <p:cNvCxnSpPr/>
          <p:nvPr/>
        </p:nvCxnSpPr>
        <p:spPr>
          <a:xfrm flipH="1">
            <a:off x="2479275" y="2242425"/>
            <a:ext cx="377400" cy="296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4"/>
          <p:cNvSpPr txBox="1"/>
          <p:nvPr/>
        </p:nvSpPr>
        <p:spPr>
          <a:xfrm>
            <a:off x="879450" y="4204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3</a:t>
            </a:r>
            <a:r>
              <a:rPr lang="fr">
                <a:solidFill>
                  <a:schemeClr val="dk1"/>
                </a:solidFill>
              </a:rPr>
              <a:t> C* → 2</a:t>
            </a:r>
            <a:r>
              <a:rPr baseline="30000" lang="fr">
                <a:solidFill>
                  <a:schemeClr val="dk1"/>
                </a:solidFill>
              </a:rPr>
              <a:t>3</a:t>
            </a:r>
            <a:r>
              <a:rPr lang="fr">
                <a:solidFill>
                  <a:schemeClr val="dk1"/>
                </a:solidFill>
              </a:rPr>
              <a:t>= 8 stéréoisomères maximum.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Glucides</a:t>
            </a:r>
            <a:endParaRPr/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58" name="Google Shape;158;p25"/>
          <p:cNvPicPr preferRelativeResize="0"/>
          <p:nvPr/>
        </p:nvPicPr>
        <p:blipFill rotWithShape="1">
          <a:blip r:embed="rId3">
            <a:alphaModFix/>
          </a:blip>
          <a:srcRect b="17995" l="35547" r="31561" t="51620"/>
          <a:stretch/>
        </p:blipFill>
        <p:spPr>
          <a:xfrm>
            <a:off x="206175" y="1017725"/>
            <a:ext cx="4746425" cy="248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0950" y="3371500"/>
            <a:ext cx="1496886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2988" y="522138"/>
            <a:ext cx="284797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3436" y="175200"/>
            <a:ext cx="1496886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16036" y="2209000"/>
            <a:ext cx="1874938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00088" y="3138288"/>
            <a:ext cx="265747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38654" y="4748025"/>
            <a:ext cx="1539995" cy="3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17575" y="2778699"/>
            <a:ext cx="1994922" cy="3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Acides aminés</a:t>
            </a: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029" y="1591529"/>
            <a:ext cx="6233075" cy="22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375" y="352225"/>
            <a:ext cx="7751250" cy="43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163675" y="149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Représentation de Cram</a:t>
            </a:r>
            <a:endParaRPr/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dichlorométhane</a:t>
            </a: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663" y="1055588"/>
            <a:ext cx="3971925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252500" y="126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Stéréoisomèries</a:t>
            </a:r>
            <a:endParaRPr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175" y="748800"/>
            <a:ext cx="6164800" cy="43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245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Stéréoisomérie</a:t>
            </a:r>
            <a:r>
              <a:rPr lang="fr"/>
              <a:t> de conformation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950" y="1497530"/>
            <a:ext cx="7780101" cy="316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00" y="81685"/>
            <a:ext cx="9144001" cy="107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6550" y="1243727"/>
            <a:ext cx="3236800" cy="25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0275" y="4129225"/>
            <a:ext cx="270387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5" y="153327"/>
            <a:ext cx="7446924" cy="93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2825" y="1090952"/>
            <a:ext cx="6515164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8450" y="4703613"/>
            <a:ext cx="31242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225" y="3406425"/>
            <a:ext cx="3286325" cy="13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230275" y="20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Molécules contenant 2C*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850" y="892050"/>
            <a:ext cx="6743125" cy="40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711" y="483338"/>
            <a:ext cx="8382572" cy="3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