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5ccaf64e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5ccaf64e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5ccaf64e2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5ccaf64e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5ccaf64e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5ccaf64e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ccaf64e2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ccaf64e2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07d5d16c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07d5d16c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7d5d16c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7d5d16c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7d5d16c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7d5d16c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7d5d16c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07d5d16c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14 : Liaisons chimiques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Lycée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Pré-requis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737000"/>
            <a:ext cx="7934400" cy="16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r" sz="2100"/>
              <a:t>Atomes et configuration éléctronique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r" sz="2100"/>
              <a:t>Electronégativité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fr" sz="2100"/>
              <a:t>Règles du duet et de l’octet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6275"/>
            <a:ext cx="8520600" cy="3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I - Stabilité des atomes et </a:t>
            </a:r>
            <a:r>
              <a:rPr b="1" lang="fr" sz="1700"/>
              <a:t>énergie</a:t>
            </a:r>
            <a:r>
              <a:rPr b="1" lang="fr" sz="1700"/>
              <a:t> de liaison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AutoNum type="alphaLcParenR"/>
            </a:pPr>
            <a:r>
              <a:rPr lang="fr" sz="1700"/>
              <a:t>Règles de stabilité atomique  b)   Energie de liaison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700"/>
              <a:t>II -Schémas de Lewis et théorie VSEPR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AutoNum type="alphaLcParenR"/>
            </a:pPr>
            <a:r>
              <a:rPr lang="fr" sz="1700"/>
              <a:t>Ecriture des schémas de Lewis  b</a:t>
            </a:r>
            <a:r>
              <a:rPr lang="fr" sz="1700"/>
              <a:t>)  E</a:t>
            </a:r>
            <a:r>
              <a:rPr lang="fr" sz="1700"/>
              <a:t>xemple du méthanol  c)   VSEPR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700"/>
              <a:t>III - Les différents types de liaisons chimique</a:t>
            </a:r>
            <a:endParaRPr b="1" sz="1700"/>
          </a:p>
          <a:p>
            <a:pPr indent="-33655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700"/>
              <a:buAutoNum type="alphaLcParenR"/>
            </a:pPr>
            <a:r>
              <a:rPr lang="fr" sz="1700"/>
              <a:t>Electronégativité  b) Polarisation des liaisons et charges partielles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700"/>
              <a:t> c)    Liaison métallique  d) Influence des liaisons sur les propriétés des matériaux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r" sz="1700"/>
              <a:t>IV - Exemple d’une liaison intermoléculaire : le pont hydrogène</a:t>
            </a:r>
            <a:endParaRPr b="1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I-a) Règles de stabilité atomique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475" y="1785213"/>
            <a:ext cx="5669050" cy="1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696850" y="3644525"/>
            <a:ext cx="3750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18 premiers éléments du tableau périodique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I-b) Energie de liaison</a:t>
            </a:r>
            <a:endParaRPr/>
          </a:p>
        </p:txBody>
      </p:sp>
      <p:cxnSp>
        <p:nvCxnSpPr>
          <p:cNvPr id="85" name="Google Shape;85;p17"/>
          <p:cNvCxnSpPr/>
          <p:nvPr/>
        </p:nvCxnSpPr>
        <p:spPr>
          <a:xfrm rot="10800000">
            <a:off x="2315375" y="1103775"/>
            <a:ext cx="18300" cy="3600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7"/>
          <p:cNvCxnSpPr/>
          <p:nvPr/>
        </p:nvCxnSpPr>
        <p:spPr>
          <a:xfrm>
            <a:off x="2190575" y="1725550"/>
            <a:ext cx="267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7"/>
          <p:cNvSpPr txBox="1"/>
          <p:nvPr/>
        </p:nvSpPr>
        <p:spPr>
          <a:xfrm>
            <a:off x="1590500" y="1017725"/>
            <a:ext cx="8145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 (ua)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550325" y="148947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2 E</a:t>
            </a:r>
            <a:r>
              <a:rPr baseline="-25000" lang="fr"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: énergie des deux atomes d’hydrogène lorsqu’il sont séparés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9" name="Google Shape;89;p17"/>
          <p:cNvCxnSpPr/>
          <p:nvPr/>
        </p:nvCxnSpPr>
        <p:spPr>
          <a:xfrm>
            <a:off x="2190575" y="4369925"/>
            <a:ext cx="267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 txBox="1"/>
          <p:nvPr/>
        </p:nvSpPr>
        <p:spPr>
          <a:xfrm>
            <a:off x="2550325" y="4177025"/>
            <a:ext cx="31245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2 E</a:t>
            </a:r>
            <a:r>
              <a:rPr baseline="-25000" lang="fr"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: énergie de la molécule de H</a:t>
            </a:r>
            <a:r>
              <a:rPr baseline="-25000" lang="fr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2436600" y="1725550"/>
            <a:ext cx="10800" cy="26463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92" name="Google Shape;92;p17"/>
          <p:cNvSpPr txBox="1"/>
          <p:nvPr/>
        </p:nvSpPr>
        <p:spPr>
          <a:xfrm>
            <a:off x="2550325" y="2855800"/>
            <a:ext cx="61722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Energie de liaison : E(H-H) = 436 kJ/mol soit 4,52 eV par atome.</a:t>
            </a:r>
            <a:endParaRPr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Il faut la fournir pour détruire la liaison.</a:t>
            </a:r>
            <a:endParaRPr>
              <a:solidFill>
                <a:srgbClr val="98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II-b) Exemple du méthanol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288" y="1180825"/>
            <a:ext cx="4029425" cy="326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061050" y="4554125"/>
            <a:ext cx="30219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Cas particulier de la liaison dative.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II-c) Théorie VSEPR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75" y="1523750"/>
            <a:ext cx="8377250" cy="25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2643150" y="4275550"/>
            <a:ext cx="3857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Exemples de 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géométrie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par la théorie VSEPR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III-a) Electronégativité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425" y="1017725"/>
            <a:ext cx="5441150" cy="34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2239575" y="4467500"/>
            <a:ext cx="4967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Evolution de 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l'électronégativité</a:t>
            </a: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 au sein du tableau périodique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III-c) Liaison métallique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1017725"/>
            <a:ext cx="36957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085800" y="4286250"/>
            <a:ext cx="29724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Structure Cubique Centré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