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Nuni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-regular.fntdata"/><Relationship Id="rId21" Type="http://schemas.openxmlformats.org/officeDocument/2006/relationships/slide" Target="slides/slide16.xml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5a848a79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5a848a79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5a848a79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5a848a79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5a848a79e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5a848a79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5a848a79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5a848a79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5a848a79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5a848a79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5a848a79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5a848a79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5a848a79e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5a848a79e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72d5ae87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72d5ae87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72d5ae872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72d5ae872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72d5ae872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72d5ae872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72d5ae872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72d5ae872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72d5ae872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72d5ae872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5a848a79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5a848a79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5a848a79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5a848a79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5a848a79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5a848a79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896750" y="1651375"/>
            <a:ext cx="72852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LC 05 : Stratégies et </a:t>
            </a:r>
            <a:r>
              <a:rPr lang="fr"/>
              <a:t>sélectivité</a:t>
            </a:r>
            <a:r>
              <a:rPr lang="fr"/>
              <a:t> en synthèse organique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Niveau : Terminale 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/>
          <p:nvPr>
            <p:ph type="title"/>
          </p:nvPr>
        </p:nvSpPr>
        <p:spPr>
          <a:xfrm>
            <a:off x="1469250" y="1857750"/>
            <a:ext cx="6205500" cy="7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4000"/>
              <a:t>II - </a:t>
            </a:r>
            <a:r>
              <a:rPr lang="fr" sz="4000"/>
              <a:t>Sélectivité</a:t>
            </a:r>
            <a:r>
              <a:rPr lang="fr" sz="4000"/>
              <a:t> d’une synthèse</a:t>
            </a:r>
            <a:endParaRPr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type="title"/>
          </p:nvPr>
        </p:nvSpPr>
        <p:spPr>
          <a:xfrm>
            <a:off x="819150" y="617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II.1)Molécules polyfonctionnelles,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chimiosélectivité</a:t>
            </a:r>
            <a:endParaRPr/>
          </a:p>
        </p:txBody>
      </p:sp>
      <p:pic>
        <p:nvPicPr>
          <p:cNvPr id="206" name="Google Shape;206;p23"/>
          <p:cNvPicPr preferRelativeResize="0"/>
          <p:nvPr/>
        </p:nvPicPr>
        <p:blipFill rotWithShape="1">
          <a:blip r:embed="rId3">
            <a:alphaModFix/>
          </a:blip>
          <a:srcRect b="4761" l="0" r="0" t="0"/>
          <a:stretch/>
        </p:blipFill>
        <p:spPr>
          <a:xfrm>
            <a:off x="592925" y="2343625"/>
            <a:ext cx="3312875" cy="161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"/>
          <p:cNvSpPr txBox="1"/>
          <p:nvPr>
            <p:ph type="title"/>
          </p:nvPr>
        </p:nvSpPr>
        <p:spPr>
          <a:xfrm>
            <a:off x="819150" y="617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II.1)Molécules polyfonctionnelles,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chimiosélectivité</a:t>
            </a:r>
            <a:endParaRPr/>
          </a:p>
        </p:txBody>
      </p:sp>
      <p:pic>
        <p:nvPicPr>
          <p:cNvPr id="212" name="Google Shape;2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525" y="2344375"/>
            <a:ext cx="6560349" cy="191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 txBox="1"/>
          <p:nvPr/>
        </p:nvSpPr>
        <p:spPr>
          <a:xfrm>
            <a:off x="2923000" y="4357700"/>
            <a:ext cx="31194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Réaction de synthèse du paracétamol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/>
          <p:nvPr>
            <p:ph type="title"/>
          </p:nvPr>
        </p:nvSpPr>
        <p:spPr>
          <a:xfrm>
            <a:off x="819150" y="617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II.2) Protection et déprotection</a:t>
            </a:r>
            <a:endParaRPr/>
          </a:p>
        </p:txBody>
      </p:sp>
      <p:pic>
        <p:nvPicPr>
          <p:cNvPr id="219" name="Google Shape;2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325" y="1583525"/>
            <a:ext cx="6927352" cy="285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 txBox="1"/>
          <p:nvPr>
            <p:ph type="title"/>
          </p:nvPr>
        </p:nvSpPr>
        <p:spPr>
          <a:xfrm>
            <a:off x="819150" y="617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III.3) Application : Synthèse peptidique</a:t>
            </a:r>
            <a:endParaRPr/>
          </a:p>
        </p:txBody>
      </p:sp>
      <p:pic>
        <p:nvPicPr>
          <p:cNvPr id="225" name="Google Shape;2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525" y="1738213"/>
            <a:ext cx="6026950" cy="21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 txBox="1"/>
          <p:nvPr/>
        </p:nvSpPr>
        <p:spPr>
          <a:xfrm>
            <a:off x="3036150" y="4131475"/>
            <a:ext cx="30717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Réaction de synthèse d’un dipeptide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7"/>
          <p:cNvSpPr txBox="1"/>
          <p:nvPr>
            <p:ph type="title"/>
          </p:nvPr>
        </p:nvSpPr>
        <p:spPr>
          <a:xfrm>
            <a:off x="819150" y="617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III.3) Application : Synthèse peptidique</a:t>
            </a:r>
            <a:endParaRPr/>
          </a:p>
        </p:txBody>
      </p:sp>
      <p:pic>
        <p:nvPicPr>
          <p:cNvPr id="232" name="Google Shape;2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437" y="1438900"/>
            <a:ext cx="4529125" cy="181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6675" y="3643323"/>
            <a:ext cx="6270649" cy="10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>
            <p:ph type="title"/>
          </p:nvPr>
        </p:nvSpPr>
        <p:spPr>
          <a:xfrm>
            <a:off x="819150" y="617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III.3) Application : Synthèse peptidique</a:t>
            </a:r>
            <a:endParaRPr/>
          </a:p>
        </p:txBody>
      </p:sp>
      <p:pic>
        <p:nvPicPr>
          <p:cNvPr id="239" name="Google Shape;2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2115063"/>
            <a:ext cx="7705726" cy="112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idx="4294967295" type="subTitle"/>
          </p:nvPr>
        </p:nvSpPr>
        <p:spPr>
          <a:xfrm>
            <a:off x="433550" y="380625"/>
            <a:ext cx="7378200" cy="6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600" u="sng"/>
              <a:t>Pré-requis :</a:t>
            </a:r>
            <a:r>
              <a:rPr lang="fr" sz="1600"/>
              <a:t> Leçon conclusive de l’année, </a:t>
            </a:r>
            <a:r>
              <a:rPr lang="fr" sz="1600"/>
              <a:t>réutilise</a:t>
            </a:r>
            <a:r>
              <a:rPr lang="fr" sz="1600"/>
              <a:t> de nombreuses notions. (Groupes fonctionnels, spectroscopies, synthèse du paracétamol…)</a:t>
            </a:r>
            <a:endParaRPr sz="1600"/>
          </a:p>
        </p:txBody>
      </p:sp>
      <p:sp>
        <p:nvSpPr>
          <p:cNvPr id="135" name="Google Shape;135;p14"/>
          <p:cNvSpPr txBox="1"/>
          <p:nvPr/>
        </p:nvSpPr>
        <p:spPr>
          <a:xfrm>
            <a:off x="2686050" y="1295400"/>
            <a:ext cx="6686400" cy="26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I - Optimisation d’une synthèse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AutoNum type="arabicParenR"/>
            </a:pPr>
            <a:r>
              <a:rPr lang="fr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Température et catalyse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AutoNum type="arabicParenR"/>
            </a:pPr>
            <a:r>
              <a:rPr lang="fr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Montage expérimental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AutoNum type="arabicParenR"/>
            </a:pPr>
            <a:r>
              <a:rPr lang="fr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Coût et environnement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AutoNum type="arabicParenR"/>
            </a:pPr>
            <a:r>
              <a:rPr lang="fr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Isolement/purification/analyses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II - </a:t>
            </a: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Sélectivité</a:t>
            </a:r>
            <a:r>
              <a:rPr lang="fr" sz="2000">
                <a:latin typeface="Calibri"/>
                <a:ea typeface="Calibri"/>
                <a:cs typeface="Calibri"/>
                <a:sym typeface="Calibri"/>
              </a:rPr>
              <a:t> lors d’une synthèse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AutoNum type="arabicParenR"/>
            </a:pPr>
            <a:r>
              <a:rPr lang="fr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Molécules polyfonctionnelles, </a:t>
            </a:r>
            <a:r>
              <a:rPr lang="fr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chimiosélectivité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AutoNum type="arabicParenR"/>
            </a:pPr>
            <a:r>
              <a:rPr lang="fr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Protection et déprotection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AutoNum type="arabicParenR"/>
            </a:pPr>
            <a:r>
              <a:rPr lang="fr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Application : la synthèse peptidique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37" name="Google Shape;137;p14"/>
          <p:cNvSpPr txBox="1"/>
          <p:nvPr/>
        </p:nvSpPr>
        <p:spPr>
          <a:xfrm>
            <a:off x="1212050" y="1219200"/>
            <a:ext cx="10500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u="sng">
                <a:latin typeface="Calibri"/>
                <a:ea typeface="Calibri"/>
                <a:cs typeface="Calibri"/>
                <a:sym typeface="Calibri"/>
              </a:rPr>
              <a:t>Plan :</a:t>
            </a:r>
            <a:endParaRPr sz="2400" u="sng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819150" y="617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 - Optimisation d’une synthèse</a:t>
            </a:r>
            <a:endParaRPr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813" y="1952600"/>
            <a:ext cx="6400376" cy="186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5"/>
          <p:cNvSpPr txBox="1"/>
          <p:nvPr/>
        </p:nvSpPr>
        <p:spPr>
          <a:xfrm>
            <a:off x="2462550" y="3972575"/>
            <a:ext cx="4218900" cy="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Synthèse du benzoate d’éthyle (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arôme</a:t>
            </a:r>
            <a:r>
              <a:rPr lang="fr">
                <a:latin typeface="Calibri"/>
                <a:ea typeface="Calibri"/>
                <a:cs typeface="Calibri"/>
                <a:sym typeface="Calibri"/>
              </a:rPr>
              <a:t> de groseille)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9400" y="427251"/>
            <a:ext cx="1900525" cy="13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 txBox="1"/>
          <p:nvPr>
            <p:ph type="title"/>
          </p:nvPr>
        </p:nvSpPr>
        <p:spPr>
          <a:xfrm>
            <a:off x="819150" y="617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I.1)Température et catalyse</a:t>
            </a:r>
            <a:endParaRPr/>
          </a:p>
        </p:txBody>
      </p:sp>
      <p:pic>
        <p:nvPicPr>
          <p:cNvPr id="151" name="Google Shape;15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213" y="1800200"/>
            <a:ext cx="6555574" cy="20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/>
        </p:nvSpPr>
        <p:spPr>
          <a:xfrm>
            <a:off x="1485900" y="4029075"/>
            <a:ext cx="61722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Rendements obtenus avec un montage à reflux après environ une heure.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5900" y="750275"/>
            <a:ext cx="26116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819150" y="617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I.2) Montage expérimental</a:t>
            </a:r>
            <a:endParaRPr/>
          </a:p>
        </p:txBody>
      </p:sp>
      <p:pic>
        <p:nvPicPr>
          <p:cNvPr id="159" name="Google Shape;15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550" y="1273250"/>
            <a:ext cx="3489925" cy="32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5025" y="510300"/>
            <a:ext cx="2871801" cy="837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17"/>
          <p:cNvCxnSpPr/>
          <p:nvPr/>
        </p:nvCxnSpPr>
        <p:spPr>
          <a:xfrm>
            <a:off x="2558650" y="4082650"/>
            <a:ext cx="3000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62" name="Google Shape;162;p17"/>
          <p:cNvSpPr txBox="1"/>
          <p:nvPr/>
        </p:nvSpPr>
        <p:spPr>
          <a:xfrm>
            <a:off x="1146575" y="3798850"/>
            <a:ext cx="13179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Calibri"/>
                <a:ea typeface="Calibri"/>
                <a:cs typeface="Calibri"/>
                <a:sym typeface="Calibri"/>
              </a:rPr>
              <a:t>On prendra plutôt de l’éthanol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3555143" y="4521975"/>
            <a:ext cx="20337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Montage de Dean Stark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/>
          <p:nvPr>
            <p:ph type="title"/>
          </p:nvPr>
        </p:nvSpPr>
        <p:spPr>
          <a:xfrm>
            <a:off x="819150" y="617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I.3) Coût et environnement</a:t>
            </a:r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38" y="1945450"/>
            <a:ext cx="7705724" cy="17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819150" y="617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I.4)</a:t>
            </a:r>
            <a:r>
              <a:rPr b="1" lang="fr"/>
              <a:t>Isolement</a:t>
            </a:r>
            <a:r>
              <a:rPr lang="fr"/>
              <a:t>/purification/analyses</a:t>
            </a:r>
            <a:endParaRPr/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125" y="1267575"/>
            <a:ext cx="2110975" cy="28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1050" y="1591125"/>
            <a:ext cx="3480225" cy="22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/>
        </p:nvSpPr>
        <p:spPr>
          <a:xfrm>
            <a:off x="1806813" y="4202925"/>
            <a:ext cx="19287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Pour un produit solide 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Filtration Buchner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5572126" y="4202925"/>
            <a:ext cx="2025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Pour un produit liquide 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Décantation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 txBox="1"/>
          <p:nvPr>
            <p:ph type="title"/>
          </p:nvPr>
        </p:nvSpPr>
        <p:spPr>
          <a:xfrm>
            <a:off x="819150" y="617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I.4)</a:t>
            </a:r>
            <a:r>
              <a:rPr lang="fr"/>
              <a:t>Isolement</a:t>
            </a:r>
            <a:r>
              <a:rPr lang="fr"/>
              <a:t>/</a:t>
            </a:r>
            <a:r>
              <a:rPr b="1" lang="fr"/>
              <a:t>purification</a:t>
            </a:r>
            <a:r>
              <a:rPr lang="fr"/>
              <a:t>/analyses</a:t>
            </a:r>
            <a:endParaRPr/>
          </a:p>
        </p:txBody>
      </p:sp>
      <p:sp>
        <p:nvSpPr>
          <p:cNvPr id="184" name="Google Shape;184;p20"/>
          <p:cNvSpPr txBox="1"/>
          <p:nvPr/>
        </p:nvSpPr>
        <p:spPr>
          <a:xfrm>
            <a:off x="1838963" y="3882700"/>
            <a:ext cx="19287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Pour un produit solide 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Recristallisation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6092076" y="3882700"/>
            <a:ext cx="2025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Pour un produit liquide 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Décantation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175" y="2200669"/>
            <a:ext cx="4419601" cy="105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8775" y="1639500"/>
            <a:ext cx="2631900" cy="21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/>
          <p:nvPr>
            <p:ph type="title"/>
          </p:nvPr>
        </p:nvSpPr>
        <p:spPr>
          <a:xfrm>
            <a:off x="819150" y="6170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I.4)Isolement/</a:t>
            </a:r>
            <a:r>
              <a:rPr lang="fr"/>
              <a:t>purification</a:t>
            </a:r>
            <a:r>
              <a:rPr lang="fr"/>
              <a:t>/</a:t>
            </a:r>
            <a:r>
              <a:rPr b="1" lang="fr"/>
              <a:t>analyses</a:t>
            </a:r>
            <a:endParaRPr b="1"/>
          </a:p>
        </p:txBody>
      </p:sp>
      <p:sp>
        <p:nvSpPr>
          <p:cNvPr id="193" name="Google Shape;193;p21"/>
          <p:cNvSpPr txBox="1"/>
          <p:nvPr/>
        </p:nvSpPr>
        <p:spPr>
          <a:xfrm>
            <a:off x="917925" y="1571600"/>
            <a:ext cx="5404200" cy="24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u="sng">
                <a:latin typeface="Calibri"/>
                <a:ea typeface="Calibri"/>
                <a:cs typeface="Calibri"/>
                <a:sym typeface="Calibri"/>
              </a:rPr>
              <a:t>Méthodes d’analyse :</a:t>
            </a:r>
            <a:endParaRPr sz="2000" u="sng"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Banc Kofler (si solide)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Chromatographie sur couche mince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Spectroscopie IR 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Spectroscopie UV-visible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RMN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fr" sz="1500"/>
              <a:t>Réfractomètre (si liquide)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8250" y="1571599"/>
            <a:ext cx="2126850" cy="253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1"/>
          <p:cNvSpPr txBox="1"/>
          <p:nvPr/>
        </p:nvSpPr>
        <p:spPr>
          <a:xfrm>
            <a:off x="6012775" y="4188625"/>
            <a:ext cx="15978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Calibri"/>
                <a:ea typeface="Calibri"/>
                <a:cs typeface="Calibri"/>
                <a:sym typeface="Calibri"/>
              </a:rPr>
              <a:t>Un réfractomètre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