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media/image2.png" ContentType="image/png"/>
  <Override PartName="/ppt/media/image3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100580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097280" y="3747600"/>
            <a:ext cx="100580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51400" y="142812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1097280" y="374760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251400" y="374760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323856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498200" y="1428120"/>
            <a:ext cx="323856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7899120" y="1428120"/>
            <a:ext cx="323856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1097280" y="3747600"/>
            <a:ext cx="323856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498200" y="3747600"/>
            <a:ext cx="323856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7899120" y="3747600"/>
            <a:ext cx="323856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1097280" y="1428120"/>
            <a:ext cx="10058040" cy="4440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10058040" cy="444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4908240" cy="444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51400" y="1428120"/>
            <a:ext cx="4908240" cy="444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4715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51400" y="1428120"/>
            <a:ext cx="4908240" cy="444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1097280" y="374760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1097280" y="1428120"/>
            <a:ext cx="10058040" cy="4440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4908240" cy="444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51400" y="142812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51400" y="374760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51400" y="142812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1097280" y="3747600"/>
            <a:ext cx="100580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100580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1097280" y="3747600"/>
            <a:ext cx="100580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251400" y="142812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1097280" y="374760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251400" y="374760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323856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498200" y="1428120"/>
            <a:ext cx="323856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7899120" y="1428120"/>
            <a:ext cx="323856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1097280" y="3747600"/>
            <a:ext cx="323856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4498200" y="3747600"/>
            <a:ext cx="323856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7899120" y="3747600"/>
            <a:ext cx="323856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subTitle"/>
          </p:nvPr>
        </p:nvSpPr>
        <p:spPr>
          <a:xfrm>
            <a:off x="1097280" y="1428120"/>
            <a:ext cx="10058040" cy="4440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10058040" cy="444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4908240" cy="444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51400" y="1428120"/>
            <a:ext cx="4908240" cy="444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10058040" cy="444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4715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51400" y="1428120"/>
            <a:ext cx="4908240" cy="444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1097280" y="374760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4908240" cy="444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51400" y="142812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251400" y="374760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51400" y="142812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1097280" y="3747600"/>
            <a:ext cx="100580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100580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1097280" y="3747600"/>
            <a:ext cx="100580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6251400" y="142812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1097280" y="374760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body"/>
          </p:nvPr>
        </p:nvSpPr>
        <p:spPr>
          <a:xfrm>
            <a:off x="6251400" y="374760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323856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498200" y="1428120"/>
            <a:ext cx="323856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7899120" y="1428120"/>
            <a:ext cx="323856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1097280" y="3747600"/>
            <a:ext cx="323856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31" name="PlaceHolder 6"/>
          <p:cNvSpPr>
            <a:spLocks noGrp="1"/>
          </p:cNvSpPr>
          <p:nvPr>
            <p:ph type="body"/>
          </p:nvPr>
        </p:nvSpPr>
        <p:spPr>
          <a:xfrm>
            <a:off x="4498200" y="3747600"/>
            <a:ext cx="323856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32" name="PlaceHolder 7"/>
          <p:cNvSpPr>
            <a:spLocks noGrp="1"/>
          </p:cNvSpPr>
          <p:nvPr>
            <p:ph type="body"/>
          </p:nvPr>
        </p:nvSpPr>
        <p:spPr>
          <a:xfrm>
            <a:off x="7899120" y="3747600"/>
            <a:ext cx="323856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4908240" cy="444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51400" y="1428120"/>
            <a:ext cx="4908240" cy="444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4715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51400" y="1428120"/>
            <a:ext cx="4908240" cy="444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097280" y="374760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4908240" cy="444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51400" y="142812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251400" y="374760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097280" y="142812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51400" y="1428120"/>
            <a:ext cx="49082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097280" y="3747600"/>
            <a:ext cx="10058040" cy="211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rgbClr val="2683c6"/>
          </a:solidFill>
          <a:ln w="1584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0" y="6334200"/>
            <a:ext cx="12188520" cy="63720"/>
          </a:xfrm>
          <a:prstGeom prst="rect">
            <a:avLst/>
          </a:prstGeom>
          <a:solidFill>
            <a:srgbClr val="1cade4"/>
          </a:solidFill>
          <a:ln w="1584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Line 3"/>
          <p:cNvSpPr/>
          <p:nvPr/>
        </p:nvSpPr>
        <p:spPr>
          <a:xfrm>
            <a:off x="1188720" y="1369080"/>
            <a:ext cx="9966960" cy="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rgbClr val="2683c6"/>
          </a:solidFill>
          <a:ln w="1584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0" y="6334200"/>
            <a:ext cx="12191760" cy="66240"/>
          </a:xfrm>
          <a:prstGeom prst="rect">
            <a:avLst/>
          </a:prstGeom>
          <a:solidFill>
            <a:srgbClr val="1cade4"/>
          </a:solidFill>
          <a:ln w="1584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85000"/>
              </a:lnSpc>
            </a:pPr>
            <a:r>
              <a:rPr b="0" lang="fr-FR" sz="8000" spc="-52" strike="noStrike">
                <a:solidFill>
                  <a:srgbClr val="262626"/>
                </a:solidFill>
                <a:latin typeface="Calibri Light"/>
              </a:rPr>
              <a:t>Modifiez le style du titre</a:t>
            </a:r>
            <a:endParaRPr b="0" lang="en-US" sz="8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933062B-F4B2-4D61-B286-61765DB54064}" type="datetime1">
              <a:rPr b="0" lang="fr-FR" sz="900" spc="-1" strike="noStrike">
                <a:solidFill>
                  <a:srgbClr val="ffffff"/>
                </a:solidFill>
                <a:latin typeface="Calibri"/>
              </a:rPr>
              <a:t>12/06/2020</a:t>
            </a:fld>
            <a:endParaRPr b="0" lang="fr-FR" sz="9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900" spc="-1" strike="noStrike" cap="all">
                <a:solidFill>
                  <a:srgbClr val="ffffff"/>
                </a:solidFill>
                <a:latin typeface="Calibri"/>
              </a:rPr>
              <a:t>HUGO ROUSSILLE</a:t>
            </a:r>
            <a:endParaRPr b="0" lang="fr-FR" sz="9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E21D954-1E9E-467F-A04B-931B4C04DC6F}" type="slidenum">
              <a:rPr b="0" lang="fr-FR" sz="1050" spc="-1" strike="noStrike">
                <a:solidFill>
                  <a:srgbClr val="ffffff"/>
                </a:solidFill>
                <a:latin typeface="Calibri"/>
              </a:rPr>
              <a:t>&lt;number&gt;</a:t>
            </a:fld>
            <a:endParaRPr b="0" lang="fr-FR" sz="1050" spc="-1" strike="noStrike">
              <a:latin typeface="Times New Roman"/>
            </a:endParaRPr>
          </a:p>
        </p:txBody>
      </p:sp>
      <p:sp>
        <p:nvSpPr>
          <p:cNvPr id="9" name="Line 10"/>
          <p:cNvSpPr/>
          <p:nvPr/>
        </p:nvSpPr>
        <p:spPr>
          <a:xfrm>
            <a:off x="1207440" y="4343400"/>
            <a:ext cx="9875520" cy="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Click to edit the outline text format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Calibri"/>
              </a:rPr>
              <a:t>Second Outline Level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404040"/>
                </a:solidFill>
                <a:latin typeface="Calibri"/>
              </a:rPr>
              <a:t>Third Outline Level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Calibri"/>
              </a:rPr>
              <a:t>Fourth Outline Level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rgbClr val="2683c6"/>
          </a:solidFill>
          <a:ln w="1584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2"/>
          <p:cNvSpPr/>
          <p:nvPr/>
        </p:nvSpPr>
        <p:spPr>
          <a:xfrm>
            <a:off x="0" y="6334200"/>
            <a:ext cx="12188520" cy="63720"/>
          </a:xfrm>
          <a:prstGeom prst="rect">
            <a:avLst/>
          </a:prstGeom>
          <a:solidFill>
            <a:srgbClr val="1cade4"/>
          </a:solidFill>
          <a:ln w="1584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Line 3"/>
          <p:cNvSpPr/>
          <p:nvPr/>
        </p:nvSpPr>
        <p:spPr>
          <a:xfrm>
            <a:off x="1188720" y="1369080"/>
            <a:ext cx="9966960" cy="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PlaceHolder 4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01700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85000"/>
              </a:lnSpc>
            </a:pPr>
            <a:r>
              <a:rPr b="0" lang="fr-FR" sz="4800" spc="-52" strike="noStrike">
                <a:solidFill>
                  <a:srgbClr val="404040"/>
                </a:solidFill>
                <a:latin typeface="Calibri Light"/>
              </a:rPr>
              <a:t>Modifiez le style du titre</a:t>
            </a:r>
            <a:endParaRPr b="0" lang="en-US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1097280" y="1428120"/>
            <a:ext cx="10058040" cy="4440600"/>
          </a:xfrm>
          <a:prstGeom prst="rect">
            <a:avLst/>
          </a:prstGeom>
        </p:spPr>
        <p:txBody>
          <a:bodyPr lIns="0" rIns="0">
            <a:noAutofit/>
          </a:bodyPr>
          <a:p>
            <a:pPr marL="432000" indent="-324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404040"/>
                </a:solidFill>
                <a:latin typeface="Calibri"/>
              </a:rPr>
              <a:t>Cliquez pour modifier les styles du texte du masque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404040"/>
                </a:solidFill>
                <a:latin typeface="Calibri"/>
              </a:rPr>
              <a:t>Deuxième niveau</a:t>
            </a:r>
            <a:endParaRPr b="0" lang="en-US" sz="1800" spc="-1" strike="noStrike">
              <a:solidFill>
                <a:srgbClr val="40404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404040"/>
                </a:solidFill>
                <a:latin typeface="Calibri"/>
              </a:rPr>
              <a:t>Troisième niveau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400" spc="-1" strike="noStrike">
                <a:solidFill>
                  <a:srgbClr val="404040"/>
                </a:solidFill>
                <a:latin typeface="Calibri"/>
              </a:rPr>
              <a:t>Quatrième niveau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404040"/>
                </a:solidFill>
                <a:latin typeface="Calibri"/>
              </a:rPr>
              <a:t>Cinquième niveau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dt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022966A-298B-4E75-9825-8671A38ECC72}" type="datetime1">
              <a:rPr b="0" lang="fr-FR" sz="900" spc="-1" strike="noStrike">
                <a:solidFill>
                  <a:srgbClr val="ffffff"/>
                </a:solidFill>
                <a:latin typeface="Calibri"/>
              </a:rPr>
              <a:t>12/06/2020</a:t>
            </a:fld>
            <a:endParaRPr b="0" lang="fr-FR" sz="900" spc="-1" strike="noStrike"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ftr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900" spc="-1" strike="noStrike" cap="all">
                <a:solidFill>
                  <a:srgbClr val="ffffff"/>
                </a:solidFill>
                <a:latin typeface="Calibri"/>
              </a:rPr>
              <a:t>HUGO ROUSSILLE</a:t>
            </a:r>
            <a:endParaRPr b="0" lang="fr-FR" sz="900" spc="-1" strike="noStrike">
              <a:latin typeface="Times New Roman"/>
            </a:endParaRPr>
          </a:p>
        </p:txBody>
      </p:sp>
      <p:sp>
        <p:nvSpPr>
          <p:cNvPr id="54" name="PlaceHolder 8"/>
          <p:cNvSpPr>
            <a:spLocks noGrp="1"/>
          </p:cNvSpPr>
          <p:nvPr>
            <p:ph type="sldNum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54A1AA0-6D9C-4E3A-91D2-F6065029748F}" type="slidenum">
              <a:rPr b="0" lang="fr-FR" sz="1050" spc="-1" strike="noStrike">
                <a:solidFill>
                  <a:srgbClr val="ffffff"/>
                </a:solidFill>
                <a:latin typeface="Calibri"/>
              </a:rPr>
              <a:t>&lt;number&gt;</a:t>
            </a:fld>
            <a:endParaRPr b="0" lang="fr-FR" sz="10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96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08EACDF-C667-48CB-B10D-348D687416E6}" type="slidenum">
              <a:rPr b="0" lang="fr-FR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&lt;number&gt;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097280" y="758880"/>
            <a:ext cx="10058040" cy="35658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85000"/>
              </a:lnSpc>
            </a:pPr>
            <a:r>
              <a:rPr b="1" lang="fr-FR" sz="6000" spc="-52" strike="noStrike">
                <a:solidFill>
                  <a:srgbClr val="262626"/>
                </a:solidFill>
                <a:latin typeface="Calibri Light"/>
              </a:rPr>
              <a:t>LC19  - Application du premier principe de la thermodynamique à la réaction chimique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1097280" y="286560"/>
            <a:ext cx="10058040" cy="1017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85000"/>
              </a:lnSpc>
            </a:pPr>
            <a:r>
              <a:rPr b="1" lang="fr-FR" sz="4800" spc="-52" strike="noStrike">
                <a:solidFill>
                  <a:srgbClr val="404040"/>
                </a:solidFill>
                <a:latin typeface="Calibri Light"/>
              </a:rPr>
              <a:t>I-2) État standard</a:t>
            </a:r>
            <a:endParaRPr b="0" lang="en-US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1097280" y="1428120"/>
            <a:ext cx="10058040" cy="4440600"/>
          </a:xfrm>
          <a:prstGeom prst="rect">
            <a:avLst/>
          </a:prstGeom>
          <a:noFill/>
          <a:ln>
            <a:noFill/>
          </a:ln>
        </p:spPr>
        <p:txBody>
          <a:bodyPr lIns="0" rIns="0">
            <a:normAutofit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ourier New"/>
              <a:buChar char="o"/>
            </a:pPr>
            <a:r>
              <a:rPr b="0" lang="fr-FR" sz="2400" spc="-1" strike="noStrike">
                <a:solidFill>
                  <a:srgbClr val="404040"/>
                </a:solidFill>
                <a:latin typeface="Calibri"/>
              </a:rPr>
              <a:t> </a:t>
            </a:r>
            <a:r>
              <a:rPr b="0" lang="fr-FR" sz="2400" spc="-1" strike="noStrike" u="sng">
                <a:solidFill>
                  <a:srgbClr val="404040"/>
                </a:solidFill>
                <a:uFillTx/>
                <a:latin typeface="Calibri"/>
              </a:rPr>
              <a:t>Constituant gazeux, pur ou dans un mélange : </a:t>
            </a:r>
            <a:r>
              <a:rPr b="0" lang="fr-FR" sz="2400" spc="-1" strike="noStrike">
                <a:solidFill>
                  <a:srgbClr val="404040"/>
                </a:solidFill>
                <a:latin typeface="Calibri"/>
              </a:rPr>
              <a:t>état du gaz pur, considéré comme un </a:t>
            </a:r>
            <a:r>
              <a:rPr b="1" lang="fr-FR" sz="2400" spc="-1" strike="noStrike">
                <a:solidFill>
                  <a:srgbClr val="404040"/>
                </a:solidFill>
                <a:latin typeface="Calibri"/>
              </a:rPr>
              <a:t>Gaz parfait </a:t>
            </a:r>
            <a:r>
              <a:rPr b="0" lang="fr-FR" sz="2400" spc="-1" strike="noStrike">
                <a:solidFill>
                  <a:srgbClr val="404040"/>
                </a:solidFill>
                <a:latin typeface="Calibri"/>
              </a:rPr>
              <a:t>sous la pression standard.</a:t>
            </a:r>
            <a:endParaRPr b="0" lang="en-US" sz="2400" spc="-1" strike="noStrike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en-US" sz="24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ourier New"/>
              <a:buChar char="o"/>
            </a:pPr>
            <a:r>
              <a:rPr b="0" lang="fr-FR" sz="2400" spc="-1" strike="noStrike">
                <a:solidFill>
                  <a:srgbClr val="404040"/>
                </a:solidFill>
                <a:latin typeface="Calibri"/>
              </a:rPr>
              <a:t> </a:t>
            </a:r>
            <a:r>
              <a:rPr b="0" lang="fr-FR" sz="2400" spc="-1" strike="noStrike" u="sng">
                <a:solidFill>
                  <a:srgbClr val="404040"/>
                </a:solidFill>
                <a:uFillTx/>
                <a:latin typeface="Calibri"/>
              </a:rPr>
              <a:t>Constituant en phase condensée (liquide, solide), pur, dans un mélange, ou solvant :</a:t>
            </a:r>
            <a:r>
              <a:rPr b="0" lang="fr-FR" sz="2400" spc="-1" strike="noStrike">
                <a:solidFill>
                  <a:srgbClr val="404040"/>
                </a:solidFill>
                <a:latin typeface="Calibri"/>
              </a:rPr>
              <a:t> état de ce </a:t>
            </a:r>
            <a:r>
              <a:rPr b="1" lang="fr-FR" sz="2400" spc="-1" strike="noStrike">
                <a:solidFill>
                  <a:srgbClr val="404040"/>
                </a:solidFill>
                <a:latin typeface="Calibri"/>
              </a:rPr>
              <a:t>Constituant pur</a:t>
            </a:r>
            <a:r>
              <a:rPr b="0" lang="fr-FR" sz="2400" spc="-1" strike="noStrike">
                <a:solidFill>
                  <a:srgbClr val="404040"/>
                </a:solidFill>
                <a:latin typeface="Calibri"/>
              </a:rPr>
              <a:t>, dans le même état physique (solide ou liquide), sous la pression standard.</a:t>
            </a:r>
            <a:endParaRPr b="0" lang="en-US" sz="2400" spc="-1" strike="noStrike">
              <a:solidFill>
                <a:srgbClr val="40404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en-US" sz="24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ourier New"/>
              <a:buChar char="o"/>
            </a:pPr>
            <a:r>
              <a:rPr b="0" lang="fr-FR" sz="2400" spc="-1" strike="noStrike">
                <a:solidFill>
                  <a:srgbClr val="404040"/>
                </a:solidFill>
                <a:latin typeface="Calibri"/>
              </a:rPr>
              <a:t> </a:t>
            </a:r>
            <a:r>
              <a:rPr b="0" lang="fr-FR" sz="2400" spc="-1" strike="noStrike" u="sng">
                <a:solidFill>
                  <a:srgbClr val="404040"/>
                </a:solidFill>
                <a:uFillTx/>
                <a:latin typeface="Calibri"/>
              </a:rPr>
              <a:t>Soluté: </a:t>
            </a:r>
            <a:r>
              <a:rPr b="0" lang="fr-FR" sz="2400" spc="-1" strike="noStrike">
                <a:solidFill>
                  <a:srgbClr val="404040"/>
                </a:solidFill>
                <a:latin typeface="Calibri"/>
              </a:rPr>
              <a:t>C=C°=1 mol/L , se comporte comme si il était dilué infiniment (</a:t>
            </a:r>
            <a:r>
              <a:rPr b="1" lang="fr-FR" sz="2400" spc="-1" strike="noStrike">
                <a:solidFill>
                  <a:srgbClr val="404040"/>
                </a:solidFill>
                <a:latin typeface="Calibri"/>
              </a:rPr>
              <a:t>soluté parfait</a:t>
            </a:r>
            <a:r>
              <a:rPr b="0" lang="fr-FR" sz="2400" spc="-1" strike="noStrike">
                <a:solidFill>
                  <a:srgbClr val="404040"/>
                </a:solidFill>
                <a:latin typeface="Calibri"/>
              </a:rPr>
              <a:t>), sous la pression standard.</a:t>
            </a:r>
            <a:endParaRPr b="0" lang="en-US" sz="2400" spc="-1" strike="noStrike">
              <a:solidFill>
                <a:srgbClr val="40404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en-US" sz="2400" spc="-1" strike="noStrike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en-US" sz="24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1097280" y="286560"/>
            <a:ext cx="10058040" cy="1017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7" name="Google Shape;140;p2" descr=""/>
          <p:cNvPicPr/>
          <p:nvPr/>
        </p:nvPicPr>
        <p:blipFill>
          <a:blip r:embed="rId1"/>
          <a:srcRect l="0" t="24079" r="0" b="13013"/>
          <a:stretch/>
        </p:blipFill>
        <p:spPr>
          <a:xfrm>
            <a:off x="70200" y="300240"/>
            <a:ext cx="12025800" cy="5675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44000" y="286560"/>
            <a:ext cx="12816000" cy="1017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85000"/>
              </a:lnSpc>
            </a:pPr>
            <a:r>
              <a:rPr b="1" lang="fr-FR" sz="4400" spc="-52" strike="noStrike">
                <a:solidFill>
                  <a:srgbClr val="404040"/>
                </a:solidFill>
                <a:latin typeface="Calibri Light"/>
              </a:rPr>
              <a:t>II-2) Détermination de la valeur en eau du calorimètre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6486480" y="4821840"/>
            <a:ext cx="2733840" cy="1310760"/>
          </a:xfrm>
          <a:prstGeom prst="rect">
            <a:avLst/>
          </a:prstGeom>
          <a:noFill/>
          <a:ln>
            <a:solidFill>
              <a:srgbClr val="344068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50 g d’eau froide à T</a:t>
            </a:r>
            <a:r>
              <a:rPr b="0" lang="fr-FR" sz="2000" spc="-1" strike="noStrike" baseline="-33000">
                <a:solidFill>
                  <a:srgbClr val="000000"/>
                </a:solidFill>
                <a:latin typeface="Calibri"/>
              </a:rPr>
              <a:t>1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+ 50 g d’eau chaude à T</a:t>
            </a:r>
            <a:r>
              <a:rPr b="0" lang="fr-FR" sz="2000" spc="-1" strike="noStrike" baseline="-33000">
                <a:solidFill>
                  <a:srgbClr val="000000"/>
                </a:solidFill>
                <a:latin typeface="Calibri"/>
              </a:rPr>
              <a:t>2</a:t>
            </a: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140" name="" descr=""/>
          <p:cNvPicPr/>
          <p:nvPr/>
        </p:nvPicPr>
        <p:blipFill>
          <a:blip r:embed="rId1"/>
          <a:stretch/>
        </p:blipFill>
        <p:spPr>
          <a:xfrm>
            <a:off x="72000" y="1399680"/>
            <a:ext cx="5794200" cy="4936320"/>
          </a:xfrm>
          <a:prstGeom prst="rect">
            <a:avLst/>
          </a:prstGeom>
          <a:ln>
            <a:noFill/>
          </a:ln>
        </p:spPr>
      </p:pic>
      <p:sp>
        <p:nvSpPr>
          <p:cNvPr id="141" name="CustomShape 3"/>
          <p:cNvSpPr/>
          <p:nvPr/>
        </p:nvSpPr>
        <p:spPr>
          <a:xfrm flipH="1">
            <a:off x="3888000" y="5760000"/>
            <a:ext cx="2582640" cy="15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344068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Line 4"/>
          <p:cNvSpPr/>
          <p:nvPr/>
        </p:nvSpPr>
        <p:spPr>
          <a:xfrm>
            <a:off x="9246960" y="5472000"/>
            <a:ext cx="1121040" cy="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TextShape 5"/>
          <p:cNvSpPr txBox="1"/>
          <p:nvPr/>
        </p:nvSpPr>
        <p:spPr>
          <a:xfrm>
            <a:off x="10512000" y="5184000"/>
            <a:ext cx="1368000" cy="711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800" spc="-1" strike="noStrike">
                <a:latin typeface="Arial"/>
              </a:rPr>
              <a:t>T</a:t>
            </a:r>
            <a:r>
              <a:rPr b="0" lang="fr-FR" sz="1800" spc="-1" strike="noStrike" baseline="-33000">
                <a:latin typeface="Arial"/>
              </a:rPr>
              <a:t>finale</a:t>
            </a:r>
            <a:r>
              <a:rPr b="0" lang="fr-FR" sz="1800" spc="-1" strike="noStrike">
                <a:latin typeface="Arial"/>
              </a:rPr>
              <a:t> = T</a:t>
            </a:r>
            <a:r>
              <a:rPr b="0" lang="fr-FR" sz="1800" spc="-1" strike="noStrike" baseline="-33000">
                <a:latin typeface="Arial"/>
              </a:rPr>
              <a:t>3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0" y="286560"/>
            <a:ext cx="12456000" cy="1017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85000"/>
              </a:lnSpc>
            </a:pPr>
            <a:r>
              <a:rPr b="1" lang="fr-FR" sz="4400" spc="-52" strike="noStrike">
                <a:solidFill>
                  <a:srgbClr val="404040"/>
                </a:solidFill>
                <a:latin typeface="Calibri Light"/>
              </a:rPr>
              <a:t>II-2) Détermination de l’enthalpie standard de réaction</a:t>
            </a:r>
            <a:r>
              <a:rPr b="1" lang="fr-FR" sz="4800" spc="-52" strike="noStrike">
                <a:solidFill>
                  <a:srgbClr val="404040"/>
                </a:solidFill>
                <a:latin typeface="Calibri Light"/>
              </a:rPr>
              <a:t> </a:t>
            </a:r>
            <a:endParaRPr b="0" lang="en-US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6480000" y="4821840"/>
            <a:ext cx="2746080" cy="1370160"/>
          </a:xfrm>
          <a:prstGeom prst="rect">
            <a:avLst/>
          </a:prstGeom>
          <a:noFill/>
          <a:ln>
            <a:solidFill>
              <a:srgbClr val="344068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85g d’eau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+ 10 mL HCl à 2 mol/L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+ 10 mL NaOH à 2 mol/L 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146" name="" descr=""/>
          <p:cNvPicPr/>
          <p:nvPr/>
        </p:nvPicPr>
        <p:blipFill>
          <a:blip r:embed="rId1"/>
          <a:stretch/>
        </p:blipFill>
        <p:spPr>
          <a:xfrm>
            <a:off x="72000" y="1399680"/>
            <a:ext cx="5794200" cy="4936320"/>
          </a:xfrm>
          <a:prstGeom prst="rect">
            <a:avLst/>
          </a:prstGeom>
          <a:ln>
            <a:noFill/>
          </a:ln>
        </p:spPr>
      </p:pic>
      <p:sp>
        <p:nvSpPr>
          <p:cNvPr id="147" name="CustomShape 3"/>
          <p:cNvSpPr/>
          <p:nvPr/>
        </p:nvSpPr>
        <p:spPr>
          <a:xfrm flipH="1">
            <a:off x="3888000" y="5760000"/>
            <a:ext cx="2582640" cy="15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344068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3168000" y="2100960"/>
            <a:ext cx="9216000" cy="779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4000" spc="-1" strike="noStrike">
                <a:latin typeface="Arial"/>
              </a:rPr>
              <a:t>NaOH</a:t>
            </a:r>
            <a:r>
              <a:rPr b="0" lang="fr-FR" sz="4000" spc="-1" strike="noStrike" baseline="-33000">
                <a:latin typeface="Arial"/>
              </a:rPr>
              <a:t>(aq)</a:t>
            </a:r>
            <a:r>
              <a:rPr b="0" lang="fr-FR" sz="4000" spc="-1" strike="noStrike">
                <a:latin typeface="Arial"/>
              </a:rPr>
              <a:t> + HCl</a:t>
            </a:r>
            <a:r>
              <a:rPr b="0" lang="fr-FR" sz="4000" spc="-1" strike="noStrike" baseline="-33000">
                <a:latin typeface="Arial"/>
              </a:rPr>
              <a:t>(aq)</a:t>
            </a:r>
            <a:r>
              <a:rPr b="0" lang="fr-FR" sz="4000" spc="-1" strike="noStrike">
                <a:latin typeface="Arial"/>
              </a:rPr>
              <a:t> → NaCl</a:t>
            </a:r>
            <a:r>
              <a:rPr b="0" lang="fr-FR" sz="4000" spc="-1" strike="noStrike" baseline="-33000">
                <a:latin typeface="Arial"/>
              </a:rPr>
              <a:t>(aq)</a:t>
            </a:r>
            <a:r>
              <a:rPr b="0" lang="fr-FR" sz="4000" spc="-1" strike="noStrike">
                <a:latin typeface="Arial"/>
              </a:rPr>
              <a:t> + H</a:t>
            </a:r>
            <a:r>
              <a:rPr b="0" lang="fr-FR" sz="4000" spc="-1" strike="noStrike" baseline="-33000">
                <a:latin typeface="Arial"/>
              </a:rPr>
              <a:t>2</a:t>
            </a:r>
            <a:r>
              <a:rPr b="0" lang="fr-FR" sz="4000" spc="-1" strike="noStrike">
                <a:latin typeface="Arial"/>
              </a:rPr>
              <a:t>0</a:t>
            </a:r>
            <a:r>
              <a:rPr b="0" lang="fr-FR" sz="4000" spc="-1" strike="noStrike" baseline="-33000">
                <a:latin typeface="Arial"/>
              </a:rPr>
              <a:t>(l)</a:t>
            </a:r>
            <a:endParaRPr b="0" lang="fr-FR" sz="4000" spc="-1" strike="noStrike">
              <a:latin typeface="Arial"/>
            </a:endParaRPr>
          </a:p>
        </p:txBody>
      </p:sp>
      <p:graphicFrame>
        <p:nvGraphicFramePr>
          <p:cNvPr id="149" name="Table 2"/>
          <p:cNvGraphicFramePr/>
          <p:nvPr/>
        </p:nvGraphicFramePr>
        <p:xfrm>
          <a:off x="716400" y="2864160"/>
          <a:ext cx="10875240" cy="2751480"/>
        </p:xfrm>
        <a:graphic>
          <a:graphicData uri="http://schemas.openxmlformats.org/drawingml/2006/table">
            <a:tbl>
              <a:tblPr/>
              <a:tblGrid>
                <a:gridCol w="2174040"/>
                <a:gridCol w="2174040"/>
                <a:gridCol w="2174040"/>
                <a:gridCol w="2174040"/>
                <a:gridCol w="2179440"/>
              </a:tblGrid>
              <a:tr h="91692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fr-FR" sz="1800" spc="-1" strike="noStrike">
                          <a:latin typeface="Arial"/>
                        </a:rPr>
                        <a:t>E</a:t>
                      </a:r>
                      <a:r>
                        <a:rPr b="0" lang="fr-FR" sz="1800" spc="-1" strike="noStrike" baseline="-33000">
                          <a:latin typeface="Arial"/>
                        </a:rPr>
                        <a:t>initial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fr-FR" sz="1800" spc="-1" strike="noStrike">
                          <a:latin typeface="Arial"/>
                        </a:rPr>
                        <a:t>0,02 mol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fr-FR" sz="1800" spc="-1" strike="noStrike">
                          <a:latin typeface="Arial"/>
                        </a:rPr>
                        <a:t>0,02 mol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fr-FR" sz="1800" spc="-1" strike="noStrike">
                          <a:latin typeface="Arial"/>
                        </a:rPr>
                        <a:t>0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fr-FR" sz="1800" spc="-1" strike="noStrike">
                          <a:latin typeface="Arial"/>
                        </a:rPr>
                        <a:t>solvant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91692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fr-FR" sz="1800" spc="-1" strike="noStrike">
                          <a:latin typeface="Arial"/>
                        </a:rPr>
                        <a:t>E</a:t>
                      </a:r>
                      <a:r>
                        <a:rPr b="0" lang="fr-FR" sz="1800" spc="-1" strike="noStrike" baseline="-33000">
                          <a:latin typeface="Arial"/>
                        </a:rPr>
                        <a:t>x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fr-FR" sz="1800" spc="-1" strike="noStrike">
                          <a:latin typeface="Arial"/>
                        </a:rPr>
                        <a:t>0,02 - x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fr-FR" sz="1800" spc="-1" strike="noStrike">
                          <a:latin typeface="Arial"/>
                        </a:rPr>
                        <a:t>0,02 - x 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fr-FR" sz="1800" spc="-1" strike="noStrike">
                          <a:latin typeface="Arial"/>
                        </a:rPr>
                        <a:t>x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fr-FR" sz="1800" spc="-1" strike="noStrike">
                          <a:latin typeface="Arial"/>
                        </a:rPr>
                        <a:t>solvant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9180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fr-FR" sz="1800" spc="-1" strike="noStrike">
                          <a:latin typeface="Arial"/>
                        </a:rPr>
                        <a:t>E</a:t>
                      </a:r>
                      <a:r>
                        <a:rPr b="0" lang="fr-FR" sz="1800" spc="-1" strike="noStrike" baseline="-33000">
                          <a:latin typeface="Arial"/>
                        </a:rPr>
                        <a:t>final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fr-FR" sz="1800" spc="-1" strike="noStrike">
                          <a:latin typeface="Arial"/>
                        </a:rPr>
                        <a:t>0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fr-FR" sz="1800" spc="-1" strike="noStrike">
                          <a:latin typeface="Arial"/>
                        </a:rPr>
                        <a:t>0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fr-FR" sz="1800" spc="-1" strike="noStrike">
                          <a:latin typeface="Arial"/>
                        </a:rPr>
                        <a:t>ξ</a:t>
                      </a:r>
                      <a:r>
                        <a:rPr b="0" lang="fr-FR" sz="1800" spc="-1" strike="noStrike" baseline="-33000">
                          <a:latin typeface="Arial"/>
                        </a:rPr>
                        <a:t>f</a:t>
                      </a:r>
                      <a:r>
                        <a:rPr b="0" lang="fr-FR" sz="1800" spc="-1" strike="noStrike">
                          <a:latin typeface="Arial"/>
                        </a:rPr>
                        <a:t>=0,02 mol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fr-FR" sz="1800" spc="-1" strike="noStrike">
                          <a:latin typeface="Arial"/>
                        </a:rPr>
                        <a:t>solvant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50" name="TextShape 3"/>
          <p:cNvSpPr txBox="1"/>
          <p:nvPr/>
        </p:nvSpPr>
        <p:spPr>
          <a:xfrm>
            <a:off x="0" y="286920"/>
            <a:ext cx="12456000" cy="1017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85000"/>
              </a:lnSpc>
            </a:pPr>
            <a:r>
              <a:rPr b="1" lang="fr-FR" sz="4400" spc="-52" strike="noStrike">
                <a:solidFill>
                  <a:srgbClr val="404040"/>
                </a:solidFill>
                <a:latin typeface="Calibri Light"/>
              </a:rPr>
              <a:t>II-2) Détermination de l’enthalpie standard de réaction</a:t>
            </a:r>
            <a:r>
              <a:rPr b="1" lang="fr-FR" sz="4800" spc="-52" strike="noStrike">
                <a:solidFill>
                  <a:srgbClr val="404040"/>
                </a:solidFill>
                <a:latin typeface="Calibri Light"/>
              </a:rPr>
              <a:t> </a:t>
            </a:r>
            <a:endParaRPr b="0" lang="en-US" sz="4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1097280" y="286560"/>
            <a:ext cx="10566720" cy="1017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85000"/>
              </a:lnSpc>
            </a:pPr>
            <a:r>
              <a:rPr b="1" lang="fr-FR" sz="4400" spc="-52" strike="noStrike">
                <a:solidFill>
                  <a:srgbClr val="404040"/>
                </a:solidFill>
                <a:latin typeface="Calibri Light"/>
              </a:rPr>
              <a:t>III-1) État standard de référence d’un élément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TextShape 2"/>
          <p:cNvSpPr txBox="1"/>
          <p:nvPr/>
        </p:nvSpPr>
        <p:spPr>
          <a:xfrm>
            <a:off x="746280" y="1673280"/>
            <a:ext cx="6598440" cy="4023000"/>
          </a:xfrm>
          <a:prstGeom prst="rect">
            <a:avLst/>
          </a:prstGeom>
          <a:noFill/>
          <a:ln>
            <a:noFill/>
          </a:ln>
        </p:spPr>
        <p:txBody>
          <a:bodyPr lIns="0" rIns="0">
            <a:noAutofit/>
          </a:bodyPr>
          <a:p>
            <a:pPr marL="91440" indent="-9108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ourier New"/>
              <a:buChar char="o"/>
            </a:pPr>
            <a:r>
              <a:rPr b="0" lang="fr-FR" sz="2000" spc="-1" strike="noStrike">
                <a:solidFill>
                  <a:srgbClr val="404040"/>
                </a:solidFill>
                <a:latin typeface="Calibri"/>
              </a:rPr>
              <a:t> </a:t>
            </a:r>
            <a:r>
              <a:rPr b="0" lang="fr-FR" sz="2000" spc="-1" strike="noStrike">
                <a:solidFill>
                  <a:srgbClr val="404040"/>
                </a:solidFill>
                <a:latin typeface="Calibri"/>
              </a:rPr>
              <a:t>L’</a:t>
            </a:r>
            <a:r>
              <a:rPr b="0" i="1" lang="fr-FR" sz="2000" spc="-1" strike="noStrike">
                <a:solidFill>
                  <a:srgbClr val="404040"/>
                </a:solidFill>
                <a:latin typeface="Calibri"/>
              </a:rPr>
              <a:t>état standard de référence </a:t>
            </a:r>
            <a:r>
              <a:rPr b="0" lang="fr-FR" sz="2000" spc="-1" strike="noStrike">
                <a:solidFill>
                  <a:srgbClr val="404040"/>
                </a:solidFill>
                <a:latin typeface="Calibri"/>
              </a:rPr>
              <a:t>d’un élément correspond à la forme physique la plus stable sous laquelle se trouve l’élément considéré, dans son état standard à la température T.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  <a:p>
            <a:pPr marL="91440" indent="-9108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ourier New"/>
              <a:buChar char="o"/>
            </a:pPr>
            <a:r>
              <a:rPr b="0" lang="fr-FR" sz="2000" spc="-1" strike="noStrike">
                <a:solidFill>
                  <a:srgbClr val="404040"/>
                </a:solidFill>
                <a:latin typeface="Calibri"/>
              </a:rPr>
              <a:t> </a:t>
            </a:r>
            <a:r>
              <a:rPr b="0" lang="fr-FR" sz="2000" spc="-1" strike="noStrike" u="sng">
                <a:solidFill>
                  <a:srgbClr val="404040"/>
                </a:solidFill>
                <a:uFillTx/>
                <a:latin typeface="Calibri"/>
              </a:rPr>
              <a:t>Cas particuliers :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  <a:p>
            <a:pPr lvl="1" marL="384120" indent="-182520">
              <a:lnSpc>
                <a:spcPct val="100000"/>
              </a:lnSpc>
              <a:spcBef>
                <a:spcPts val="201"/>
              </a:spcBef>
              <a:spcAft>
                <a:spcPts val="400"/>
              </a:spcAft>
              <a:buClr>
                <a:srgbClr val="1cade4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404040"/>
                </a:solidFill>
                <a:latin typeface="Calibri"/>
              </a:rPr>
              <a:t>H,N,O,F,Cl  : gaz parfait diatomique à toute température</a:t>
            </a:r>
            <a:endParaRPr b="0" lang="en-US" sz="1800" spc="-1" strike="noStrike">
              <a:solidFill>
                <a:srgbClr val="404040"/>
              </a:solidFill>
              <a:latin typeface="Calibri"/>
            </a:endParaRPr>
          </a:p>
          <a:p>
            <a:pPr lvl="1" marL="384120" indent="-182520">
              <a:lnSpc>
                <a:spcPct val="100000"/>
              </a:lnSpc>
              <a:spcBef>
                <a:spcPts val="201"/>
              </a:spcBef>
              <a:spcAft>
                <a:spcPts val="400"/>
              </a:spcAft>
              <a:buClr>
                <a:srgbClr val="1cade4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404040"/>
                </a:solidFill>
                <a:latin typeface="Calibri"/>
              </a:rPr>
              <a:t>Carbone : graphite à toute température</a:t>
            </a:r>
            <a:endParaRPr b="0" lang="en-US" sz="1800" spc="-1" strike="noStrike">
              <a:solidFill>
                <a:srgbClr val="404040"/>
              </a:solidFill>
              <a:latin typeface="Calibri"/>
            </a:endParaRPr>
          </a:p>
        </p:txBody>
      </p:sp>
      <p:graphicFrame>
        <p:nvGraphicFramePr>
          <p:cNvPr id="153" name="Table 3"/>
          <p:cNvGraphicFramePr/>
          <p:nvPr/>
        </p:nvGraphicFramePr>
        <p:xfrm>
          <a:off x="7603560" y="1673280"/>
          <a:ext cx="4213800" cy="3510720"/>
        </p:xfrm>
        <a:graphic>
          <a:graphicData uri="http://schemas.openxmlformats.org/drawingml/2006/table">
            <a:tbl>
              <a:tblPr/>
              <a:tblGrid>
                <a:gridCol w="2107080"/>
                <a:gridCol w="2107080"/>
              </a:tblGrid>
              <a:tr h="87768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Température</a:t>
                      </a:r>
                      <a:endParaRPr b="0" lang="fr-FR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État standard de référence</a:t>
                      </a:r>
                      <a:endParaRPr b="0" lang="fr-FR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</a:tr>
              <a:tr h="87768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Etain de 0K à 505K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Solide pur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</a:tr>
              <a:tr h="87768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Etain de 505K à 2533 K</a:t>
                      </a: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Liquide pur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</a:tr>
              <a:tr h="87804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Etain de + 2533K   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Gaz parfait pur monoatomique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998</TotalTime>
  <Application>LibreOffice/6.3.4.2$Linux_X86_64 LibreOffice_project/60da17e045e08f1793c57c00ba83cdfce946d0aa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2019-04-06T14:18:31Z</dcterms:created>
  <dc:creator>Hugo Roussille</dc:creator>
  <dc:description/>
  <dc:language>en-US</dc:language>
  <cp:lastModifiedBy/>
  <cp:lastPrinted>2019-06-25T20:56:10Z</cp:lastPrinted>
  <dcterms:modified xsi:type="dcterms:W3CDTF">2020-05-24T22:17:16Z</dcterms:modified>
  <cp:revision>68</cp:revision>
  <dc:subject/>
  <dc:title>Chimie durable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