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  <p:embeddedFont>
      <p:font typeface="Spectral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D38552E6-D5DE-4AB8-9AE6-C5E44B380C01}">
  <a:tblStyle styleId="{D38552E6-D5DE-4AB8-9AE6-C5E44B380C0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5.xml"/><Relationship Id="rId22" Type="http://schemas.openxmlformats.org/officeDocument/2006/relationships/font" Target="fonts/Spectral-bold.fntdata"/><Relationship Id="rId10" Type="http://schemas.openxmlformats.org/officeDocument/2006/relationships/slide" Target="slides/slide4.xml"/><Relationship Id="rId21" Type="http://schemas.openxmlformats.org/officeDocument/2006/relationships/font" Target="fonts/Spectral-regular.fntdata"/><Relationship Id="rId13" Type="http://schemas.openxmlformats.org/officeDocument/2006/relationships/slide" Target="slides/slide7.xml"/><Relationship Id="rId24" Type="http://schemas.openxmlformats.org/officeDocument/2006/relationships/font" Target="fonts/Spectral-boldItalic.fntdata"/><Relationship Id="rId12" Type="http://schemas.openxmlformats.org/officeDocument/2006/relationships/slide" Target="slides/slide6.xml"/><Relationship Id="rId23" Type="http://schemas.openxmlformats.org/officeDocument/2006/relationships/font" Target="fonts/Spectral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Roboto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Roboto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Roboto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6b11e4497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6b11e4497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6b2fef49a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6b2fef49a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6af7b18eb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6af7b18eb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6b039f609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6b039f609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6b039f609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6b039f609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6b039f63a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6b039f63a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6b039f63a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6b039f63a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b33391d27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6b33391d2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6b33391d27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6b33391d27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chim.lu/ch1356.php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378300" y="175025"/>
            <a:ext cx="61014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3600">
                <a:latin typeface="Spectral"/>
                <a:ea typeface="Spectral"/>
                <a:cs typeface="Spectral"/>
                <a:sym typeface="Spectral"/>
              </a:rPr>
              <a:t>LC 21 : Cinétique Homogène</a:t>
            </a:r>
            <a:endParaRPr sz="3600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-171200" y="1003800"/>
            <a:ext cx="4482000" cy="5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149700" y="1003800"/>
            <a:ext cx="1361700" cy="40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 u="sng">
                <a:solidFill>
                  <a:srgbClr val="FFFFFF"/>
                </a:solidFill>
                <a:latin typeface="Spectral"/>
                <a:ea typeface="Spectral"/>
                <a:cs typeface="Spectral"/>
                <a:sym typeface="Spectral"/>
              </a:rPr>
              <a:t>Niveau :</a:t>
            </a:r>
            <a:r>
              <a:rPr lang="fr" sz="1200">
                <a:solidFill>
                  <a:srgbClr val="FFFFFF"/>
                </a:solidFill>
                <a:latin typeface="Spectral"/>
                <a:ea typeface="Spectral"/>
                <a:cs typeface="Spectral"/>
                <a:sym typeface="Spectral"/>
              </a:rPr>
              <a:t> MPSI</a:t>
            </a:r>
            <a:endParaRPr sz="1200">
              <a:solidFill>
                <a:srgbClr val="FFFFFF"/>
              </a:solidFill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1410025" y="1003800"/>
            <a:ext cx="6951900" cy="40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 u="sng">
                <a:solidFill>
                  <a:srgbClr val="FFFFFF"/>
                </a:solidFill>
                <a:latin typeface="Spectral"/>
                <a:ea typeface="Spectral"/>
                <a:cs typeface="Spectral"/>
                <a:sym typeface="Spectral"/>
              </a:rPr>
              <a:t>Pré-Requis</a:t>
            </a:r>
            <a:r>
              <a:rPr lang="fr" sz="1200" u="sng">
                <a:solidFill>
                  <a:srgbClr val="FFFFFF"/>
                </a:solidFill>
                <a:latin typeface="Spectral"/>
                <a:ea typeface="Spectral"/>
                <a:cs typeface="Spectral"/>
                <a:sym typeface="Spectral"/>
              </a:rPr>
              <a:t> :</a:t>
            </a:r>
            <a:r>
              <a:rPr lang="fr" sz="1200">
                <a:solidFill>
                  <a:srgbClr val="FFFFFF"/>
                </a:solidFill>
                <a:latin typeface="Spectral"/>
                <a:ea typeface="Spectral"/>
                <a:cs typeface="Spectral"/>
                <a:sym typeface="Spectral"/>
              </a:rPr>
              <a:t> Cinétique et catalyse (Lycée), </a:t>
            </a:r>
            <a:r>
              <a:rPr lang="fr" sz="1200">
                <a:solidFill>
                  <a:srgbClr val="FFFFFF"/>
                </a:solidFill>
                <a:latin typeface="Spectral"/>
                <a:ea typeface="Spectral"/>
                <a:cs typeface="Spectral"/>
                <a:sym typeface="Spectral"/>
              </a:rPr>
              <a:t>Équation</a:t>
            </a:r>
            <a:r>
              <a:rPr lang="fr" sz="1200">
                <a:solidFill>
                  <a:srgbClr val="FFFFFF"/>
                </a:solidFill>
                <a:latin typeface="Spectral"/>
                <a:ea typeface="Spectral"/>
                <a:cs typeface="Spectral"/>
                <a:sym typeface="Spectral"/>
              </a:rPr>
              <a:t> de réaction et évolution des systèmes chimiques, Notion de vitesse en mécanique  (Lycée)</a:t>
            </a:r>
            <a:endParaRPr sz="1200">
              <a:solidFill>
                <a:srgbClr val="FFFFFF"/>
              </a:solidFill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563550" y="1470675"/>
            <a:ext cx="8346000" cy="33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u="sng">
                <a:solidFill>
                  <a:srgbClr val="FFFFFF"/>
                </a:solidFill>
                <a:latin typeface="Spectral"/>
                <a:ea typeface="Spectral"/>
                <a:cs typeface="Spectral"/>
                <a:sym typeface="Spectral"/>
              </a:rPr>
              <a:t>I - Vitesse de réaction et évolution du système chimique</a:t>
            </a:r>
            <a:endParaRPr sz="1600" u="sng">
              <a:solidFill>
                <a:srgbClr val="FFFFFF"/>
              </a:solidFill>
              <a:latin typeface="Spectral"/>
              <a:ea typeface="Spectral"/>
              <a:cs typeface="Spectral"/>
              <a:sym typeface="Spectr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pectral"/>
              <a:buAutoNum type="alphaLcParenR"/>
            </a:pPr>
            <a:r>
              <a:rPr lang="fr">
                <a:solidFill>
                  <a:srgbClr val="FFFFFF"/>
                </a:solidFill>
                <a:latin typeface="Spectral"/>
                <a:ea typeface="Spectral"/>
                <a:cs typeface="Spectral"/>
                <a:sym typeface="Spectral"/>
              </a:rPr>
              <a:t>Définition des vitesses</a:t>
            </a:r>
            <a:endParaRPr>
              <a:solidFill>
                <a:srgbClr val="FFFFFF"/>
              </a:solidFill>
              <a:latin typeface="Spectral"/>
              <a:ea typeface="Spectral"/>
              <a:cs typeface="Spectral"/>
              <a:sym typeface="Spectr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pectral"/>
              <a:buAutoNum type="alphaLcParenR"/>
            </a:pPr>
            <a:r>
              <a:rPr lang="fr">
                <a:solidFill>
                  <a:srgbClr val="FFFFFF"/>
                </a:solidFill>
                <a:latin typeface="Spectral"/>
                <a:ea typeface="Spectral"/>
                <a:cs typeface="Spectral"/>
                <a:sym typeface="Spectral"/>
              </a:rPr>
              <a:t>Temps de demi-réaction</a:t>
            </a:r>
            <a:endParaRPr>
              <a:solidFill>
                <a:srgbClr val="FFFFFF"/>
              </a:solidFill>
              <a:latin typeface="Spectral"/>
              <a:ea typeface="Spectral"/>
              <a:cs typeface="Spectral"/>
              <a:sym typeface="Spectr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pectral"/>
              <a:buAutoNum type="alphaLcParenR"/>
            </a:pPr>
            <a:r>
              <a:rPr lang="fr">
                <a:solidFill>
                  <a:srgbClr val="FFFFFF"/>
                </a:solidFill>
                <a:latin typeface="Spectral"/>
                <a:ea typeface="Spectral"/>
                <a:cs typeface="Spectral"/>
                <a:sym typeface="Spectral"/>
              </a:rPr>
              <a:t>Facteurs cinétiques</a:t>
            </a:r>
            <a:endParaRPr>
              <a:solidFill>
                <a:srgbClr val="FFFFFF"/>
              </a:solidFill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FFFF"/>
              </a:solidFill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u="sng">
                <a:solidFill>
                  <a:srgbClr val="FFFFFF"/>
                </a:solidFill>
                <a:latin typeface="Spectral"/>
                <a:ea typeface="Spectral"/>
                <a:cs typeface="Spectral"/>
                <a:sym typeface="Spectral"/>
              </a:rPr>
              <a:t>II - Influence de la concentration : lois de vitesses</a:t>
            </a:r>
            <a:endParaRPr sz="1600" u="sng">
              <a:solidFill>
                <a:srgbClr val="FFFFFF"/>
              </a:solidFill>
              <a:latin typeface="Spectral"/>
              <a:ea typeface="Spectral"/>
              <a:cs typeface="Spectral"/>
              <a:sym typeface="Spectr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pectral"/>
              <a:buAutoNum type="alphaLcParenR"/>
            </a:pPr>
            <a:r>
              <a:rPr lang="fr">
                <a:solidFill>
                  <a:srgbClr val="FFFFFF"/>
                </a:solidFill>
                <a:latin typeface="Spectral"/>
                <a:ea typeface="Spectral"/>
                <a:cs typeface="Spectral"/>
                <a:sym typeface="Spectral"/>
              </a:rPr>
              <a:t>Lois de vitesse : Cas général, ordre global et ordre partiel</a:t>
            </a:r>
            <a:endParaRPr>
              <a:solidFill>
                <a:srgbClr val="FFFFFF"/>
              </a:solidFill>
              <a:latin typeface="Spectral"/>
              <a:ea typeface="Spectral"/>
              <a:cs typeface="Spectral"/>
              <a:sym typeface="Spectr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pectral"/>
              <a:buAutoNum type="alphaLcParenR"/>
            </a:pPr>
            <a:r>
              <a:rPr lang="fr">
                <a:solidFill>
                  <a:srgbClr val="FFFFFF"/>
                </a:solidFill>
                <a:latin typeface="Spectral"/>
                <a:ea typeface="Spectral"/>
                <a:cs typeface="Spectral"/>
                <a:sym typeface="Spectral"/>
              </a:rPr>
              <a:t>Exemple de l’ordre 1</a:t>
            </a:r>
            <a:endParaRPr>
              <a:solidFill>
                <a:srgbClr val="FFFFFF"/>
              </a:solidFill>
              <a:latin typeface="Spectral"/>
              <a:ea typeface="Spectral"/>
              <a:cs typeface="Spectral"/>
              <a:sym typeface="Spectr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pectral"/>
              <a:buAutoNum type="alphaLcParenR"/>
            </a:pPr>
            <a:r>
              <a:rPr lang="fr">
                <a:solidFill>
                  <a:srgbClr val="FFFFFF"/>
                </a:solidFill>
                <a:latin typeface="Spectral"/>
                <a:ea typeface="Spectral"/>
                <a:cs typeface="Spectral"/>
                <a:sym typeface="Spectral"/>
              </a:rPr>
              <a:t>Dégénérescence de l’ordre et mesure expérimentale</a:t>
            </a:r>
            <a:endParaRPr>
              <a:solidFill>
                <a:srgbClr val="FFFFFF"/>
              </a:solidFill>
              <a:latin typeface="Spectral"/>
              <a:ea typeface="Spectral"/>
              <a:cs typeface="Spectral"/>
              <a:sym typeface="Spectr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pectral"/>
              <a:buAutoNum type="alphaLcParenR"/>
            </a:pPr>
            <a:r>
              <a:rPr lang="fr">
                <a:solidFill>
                  <a:srgbClr val="FFFFFF"/>
                </a:solidFill>
                <a:latin typeface="Spectral"/>
                <a:ea typeface="Spectral"/>
                <a:cs typeface="Spectral"/>
                <a:sym typeface="Spectral"/>
              </a:rPr>
              <a:t>Détermination d’un ordre partiel : le cristal violet</a:t>
            </a:r>
            <a:endParaRPr>
              <a:solidFill>
                <a:srgbClr val="FFFFFF"/>
              </a:solidFill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FFFF"/>
              </a:solidFill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u="sng">
                <a:solidFill>
                  <a:srgbClr val="FFFFFF"/>
                </a:solidFill>
                <a:latin typeface="Spectral"/>
                <a:ea typeface="Spectral"/>
                <a:cs typeface="Spectral"/>
                <a:sym typeface="Spectral"/>
              </a:rPr>
              <a:t>III - Influence de la température : loi d’Arrhénius</a:t>
            </a:r>
            <a:endParaRPr sz="1600" u="sng">
              <a:solidFill>
                <a:srgbClr val="FFFFFF"/>
              </a:solidFill>
              <a:latin typeface="Spectral"/>
              <a:ea typeface="Spectral"/>
              <a:cs typeface="Spectral"/>
              <a:sym typeface="Spectr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pectral"/>
              <a:buAutoNum type="alphaLcParenR"/>
            </a:pPr>
            <a:r>
              <a:rPr lang="fr">
                <a:solidFill>
                  <a:srgbClr val="FFFFFF"/>
                </a:solidFill>
                <a:latin typeface="Spectral"/>
                <a:ea typeface="Spectral"/>
                <a:cs typeface="Spectral"/>
                <a:sym typeface="Spectral"/>
              </a:rPr>
              <a:t>Loi d’Arrhénius</a:t>
            </a:r>
            <a:endParaRPr>
              <a:solidFill>
                <a:srgbClr val="FFFFFF"/>
              </a:solidFill>
              <a:latin typeface="Spectral"/>
              <a:ea typeface="Spectral"/>
              <a:cs typeface="Spectral"/>
              <a:sym typeface="Spectr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pectral"/>
              <a:buAutoNum type="alphaLcParenR"/>
            </a:pPr>
            <a:r>
              <a:rPr lang="fr">
                <a:solidFill>
                  <a:srgbClr val="FFFFFF"/>
                </a:solidFill>
                <a:latin typeface="Spectral"/>
                <a:ea typeface="Spectral"/>
                <a:cs typeface="Spectral"/>
                <a:sym typeface="Spectral"/>
              </a:rPr>
              <a:t>Energie d’activation</a:t>
            </a:r>
            <a:endParaRPr>
              <a:solidFill>
                <a:srgbClr val="FFFFFF"/>
              </a:solidFill>
              <a:latin typeface="Spectral"/>
              <a:ea typeface="Spectral"/>
              <a:cs typeface="Spectral"/>
              <a:sym typeface="Spectr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pectral"/>
              <a:buAutoNum type="alphaLcParenR"/>
            </a:pPr>
            <a:r>
              <a:rPr lang="fr">
                <a:solidFill>
                  <a:srgbClr val="FFFFFF"/>
                </a:solidFill>
                <a:latin typeface="Spectral"/>
                <a:ea typeface="Spectral"/>
                <a:cs typeface="Spectral"/>
                <a:sym typeface="Spectral"/>
              </a:rPr>
              <a:t>Détermination expérimentale de </a:t>
            </a:r>
            <a:r>
              <a:rPr lang="fr">
                <a:solidFill>
                  <a:srgbClr val="FFFFFF"/>
                </a:solidFill>
                <a:latin typeface="Spectral"/>
                <a:ea typeface="Spectral"/>
                <a:cs typeface="Spectral"/>
                <a:sym typeface="Spectral"/>
              </a:rPr>
              <a:t>l'énergie</a:t>
            </a:r>
            <a:r>
              <a:rPr lang="fr">
                <a:solidFill>
                  <a:srgbClr val="FFFFFF"/>
                </a:solidFill>
                <a:latin typeface="Spectral"/>
                <a:ea typeface="Spectral"/>
                <a:cs typeface="Spectral"/>
                <a:sym typeface="Spectral"/>
              </a:rPr>
              <a:t> d’activation</a:t>
            </a:r>
            <a:endParaRPr>
              <a:solidFill>
                <a:srgbClr val="FFFFFF"/>
              </a:solidFill>
              <a:latin typeface="Spectral"/>
              <a:ea typeface="Spectral"/>
              <a:cs typeface="Spectral"/>
              <a:sym typeface="Spectr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2"/>
          <p:cNvSpPr txBox="1"/>
          <p:nvPr>
            <p:ph type="title"/>
          </p:nvPr>
        </p:nvSpPr>
        <p:spPr>
          <a:xfrm>
            <a:off x="311700" y="2576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Energie d’activation</a:t>
            </a:r>
            <a:endParaRPr/>
          </a:p>
        </p:txBody>
      </p:sp>
      <p:sp>
        <p:nvSpPr>
          <p:cNvPr id="152" name="Google Shape;152;p22"/>
          <p:cNvSpPr txBox="1"/>
          <p:nvPr/>
        </p:nvSpPr>
        <p:spPr>
          <a:xfrm>
            <a:off x="0" y="4464850"/>
            <a:ext cx="2714700" cy="4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latin typeface="Roboto"/>
                <a:ea typeface="Roboto"/>
                <a:cs typeface="Roboto"/>
                <a:sym typeface="Roboto"/>
              </a:rPr>
              <a:t>Tiré de</a:t>
            </a:r>
            <a:r>
              <a:rPr lang="fr"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fr" sz="1100" u="sng">
                <a:solidFill>
                  <a:schemeClr val="hlink"/>
                </a:solidFill>
                <a:hlinkClick r:id="rId3"/>
              </a:rPr>
              <a:t>http://www.chim.lu/ch1356.php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53" name="Google Shape;153;p22"/>
          <p:cNvPicPr preferRelativeResize="0"/>
          <p:nvPr/>
        </p:nvPicPr>
        <p:blipFill rotWithShape="1">
          <a:blip r:embed="rId4">
            <a:alphaModFix/>
          </a:blip>
          <a:srcRect b="4648" l="0" r="0" t="5962"/>
          <a:stretch/>
        </p:blipFill>
        <p:spPr>
          <a:xfrm>
            <a:off x="814450" y="1017800"/>
            <a:ext cx="4002800" cy="3319124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2"/>
          <p:cNvSpPr txBox="1"/>
          <p:nvPr/>
        </p:nvSpPr>
        <p:spPr>
          <a:xfrm>
            <a:off x="5167325" y="2116950"/>
            <a:ext cx="38577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u="sng">
                <a:latin typeface="Roboto"/>
                <a:ea typeface="Roboto"/>
                <a:cs typeface="Roboto"/>
                <a:sym typeface="Roboto"/>
              </a:rPr>
              <a:t>Ordre de grandeur :</a:t>
            </a:r>
            <a:endParaRPr sz="1800" u="sng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latin typeface="Roboto"/>
                <a:ea typeface="Roboto"/>
                <a:cs typeface="Roboto"/>
                <a:sym typeface="Roboto"/>
              </a:rPr>
              <a:t>En général entre 40 et 130 kJ.mol</a:t>
            </a:r>
            <a:r>
              <a:rPr baseline="30000" lang="fr" sz="1800">
                <a:latin typeface="Roboto"/>
                <a:ea typeface="Roboto"/>
                <a:cs typeface="Roboto"/>
                <a:sym typeface="Roboto"/>
              </a:rPr>
              <a:t>-1</a:t>
            </a:r>
            <a:endParaRPr baseline="30000" sz="18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title"/>
          </p:nvPr>
        </p:nvSpPr>
        <p:spPr>
          <a:xfrm>
            <a:off x="311700" y="4862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Hypothèses de départ</a:t>
            </a:r>
            <a:endParaRPr/>
          </a:p>
        </p:txBody>
      </p:sp>
      <p:sp>
        <p:nvSpPr>
          <p:cNvPr id="95" name="Google Shape;95;p14"/>
          <p:cNvSpPr txBox="1"/>
          <p:nvPr>
            <p:ph idx="1" type="body"/>
          </p:nvPr>
        </p:nvSpPr>
        <p:spPr>
          <a:xfrm>
            <a:off x="1789500" y="1601175"/>
            <a:ext cx="5565000" cy="15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</a:pPr>
            <a:r>
              <a:rPr lang="fr">
                <a:solidFill>
                  <a:srgbClr val="000000"/>
                </a:solidFill>
              </a:rPr>
              <a:t>Réaction totale et déplacée vers la droite (Kr&gt;&gt;1)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fr">
                <a:solidFill>
                  <a:srgbClr val="000000"/>
                </a:solidFill>
              </a:rPr>
              <a:t>Isobare et Isotherme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fr">
                <a:solidFill>
                  <a:srgbClr val="000000"/>
                </a:solidFill>
              </a:rPr>
              <a:t>Système Fermé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fr">
                <a:solidFill>
                  <a:srgbClr val="000000"/>
                </a:solidFill>
              </a:rPr>
              <a:t>Homogène (Liquides </a:t>
            </a:r>
            <a:r>
              <a:rPr lang="fr" u="sng">
                <a:solidFill>
                  <a:srgbClr val="000000"/>
                </a:solidFill>
              </a:rPr>
              <a:t>ou</a:t>
            </a:r>
            <a:r>
              <a:rPr lang="fr">
                <a:solidFill>
                  <a:srgbClr val="000000"/>
                </a:solidFill>
              </a:rPr>
              <a:t> Gaz)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fr">
                <a:solidFill>
                  <a:srgbClr val="000000"/>
                </a:solidFill>
              </a:rPr>
              <a:t>Suffisamment</a:t>
            </a:r>
            <a:r>
              <a:rPr lang="fr">
                <a:solidFill>
                  <a:srgbClr val="000000"/>
                </a:solidFill>
              </a:rPr>
              <a:t> agité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>
            <p:ph type="title"/>
          </p:nvPr>
        </p:nvSpPr>
        <p:spPr>
          <a:xfrm>
            <a:off x="311700" y="2576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Facteurs cinétiques</a:t>
            </a:r>
            <a:endParaRPr/>
          </a:p>
        </p:txBody>
      </p:sp>
      <p:graphicFrame>
        <p:nvGraphicFramePr>
          <p:cNvPr id="101" name="Google Shape;101;p15"/>
          <p:cNvGraphicFramePr/>
          <p:nvPr/>
        </p:nvGraphicFramePr>
        <p:xfrm>
          <a:off x="952500" y="1695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{D38552E6-D5DE-4AB8-9AE6-C5E44B380C01}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500"/>
                        <a:t>N° Bécher</a:t>
                      </a:r>
                      <a:endParaRPr sz="15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500"/>
                        <a:t>1</a:t>
                      </a:r>
                      <a:endParaRPr sz="15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500"/>
                        <a:t>2</a:t>
                      </a:r>
                      <a:endParaRPr sz="15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500"/>
                        <a:t>3</a:t>
                      </a:r>
                      <a:endParaRPr sz="15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500"/>
                        <a:t>[H</a:t>
                      </a:r>
                      <a:r>
                        <a:rPr baseline="-25000" lang="fr" sz="1500"/>
                        <a:t>2</a:t>
                      </a:r>
                      <a:r>
                        <a:rPr lang="fr" sz="1500"/>
                        <a:t>O</a:t>
                      </a:r>
                      <a:r>
                        <a:rPr baseline="-25000" lang="fr" sz="1500"/>
                        <a:t>2</a:t>
                      </a:r>
                      <a:r>
                        <a:rPr lang="fr" sz="1500"/>
                        <a:t>]</a:t>
                      </a:r>
                      <a:endParaRPr sz="15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500"/>
                        <a:t>5 mL à 10</a:t>
                      </a:r>
                      <a:r>
                        <a:rPr baseline="30000" lang="fr" sz="1500"/>
                        <a:t>-3</a:t>
                      </a:r>
                      <a:r>
                        <a:rPr lang="fr" sz="1500"/>
                        <a:t> mol/L</a:t>
                      </a:r>
                      <a:endParaRPr sz="15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500"/>
                        <a:t>5 mL à 10</a:t>
                      </a:r>
                      <a:r>
                        <a:rPr baseline="30000" lang="fr" sz="1500"/>
                        <a:t>-3</a:t>
                      </a:r>
                      <a:r>
                        <a:rPr lang="fr" sz="1500"/>
                        <a:t> mol/L</a:t>
                      </a:r>
                      <a:endParaRPr sz="15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500"/>
                        <a:t>5 mL à 10</a:t>
                      </a:r>
                      <a:r>
                        <a:rPr baseline="30000" lang="fr" sz="1500"/>
                        <a:t>-3</a:t>
                      </a:r>
                      <a:r>
                        <a:rPr lang="fr" sz="1500"/>
                        <a:t> mol/L</a:t>
                      </a:r>
                      <a:endParaRPr sz="15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500"/>
                        <a:t>[I</a:t>
                      </a:r>
                      <a:r>
                        <a:rPr baseline="30000" lang="fr" sz="1500"/>
                        <a:t>-</a:t>
                      </a:r>
                      <a:r>
                        <a:rPr lang="fr" sz="1500"/>
                        <a:t>]</a:t>
                      </a:r>
                      <a:endParaRPr sz="15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500"/>
                        <a:t>10 mL à 10</a:t>
                      </a:r>
                      <a:r>
                        <a:rPr baseline="30000" lang="fr" sz="1500"/>
                        <a:t>-1</a:t>
                      </a:r>
                      <a:r>
                        <a:rPr lang="fr" sz="1500"/>
                        <a:t> mol/L</a:t>
                      </a:r>
                      <a:endParaRPr sz="15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500"/>
                        <a:t>10 mL à 10</a:t>
                      </a:r>
                      <a:r>
                        <a:rPr baseline="30000" lang="fr" sz="1500"/>
                        <a:t>-1</a:t>
                      </a:r>
                      <a:r>
                        <a:rPr lang="fr" sz="1500"/>
                        <a:t> mol/L</a:t>
                      </a:r>
                      <a:endParaRPr sz="1500"/>
                    </a:p>
                  </a:txBody>
                  <a:tcPr marT="91425" marB="91425" marR="91425" marL="91425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500"/>
                        <a:t>10 mL à 10</a:t>
                      </a:r>
                      <a:r>
                        <a:rPr baseline="30000" lang="fr" sz="1500"/>
                        <a:t>-1</a:t>
                      </a:r>
                      <a:r>
                        <a:rPr lang="fr" sz="1500"/>
                        <a:t> mol/L</a:t>
                      </a:r>
                      <a:endParaRPr sz="15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500"/>
                        <a:t>[H</a:t>
                      </a:r>
                      <a:r>
                        <a:rPr baseline="-25000" lang="fr" sz="1500"/>
                        <a:t>2</a:t>
                      </a:r>
                      <a:r>
                        <a:rPr lang="fr" sz="1500"/>
                        <a:t>SO</a:t>
                      </a:r>
                      <a:r>
                        <a:rPr baseline="-25000" lang="fr" sz="1500"/>
                        <a:t>4</a:t>
                      </a:r>
                      <a:r>
                        <a:rPr lang="fr" sz="1500"/>
                        <a:t>] </a:t>
                      </a:r>
                      <a:endParaRPr sz="15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500"/>
                        <a:t>50 mL à 2 mol/L</a:t>
                      </a:r>
                      <a:endParaRPr sz="1500"/>
                    </a:p>
                  </a:txBody>
                  <a:tcPr marT="91425" marB="91425" marR="91425" marL="91425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500"/>
                        <a:t>50 mL à 10</a:t>
                      </a:r>
                      <a:r>
                        <a:rPr baseline="30000" lang="fr" sz="1500"/>
                        <a:t>-2</a:t>
                      </a:r>
                      <a:r>
                        <a:rPr lang="fr" sz="1500"/>
                        <a:t> mol/L</a:t>
                      </a:r>
                      <a:endParaRPr sz="15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500"/>
                        <a:t>50 mL à 2 mol/L</a:t>
                      </a:r>
                      <a:endParaRPr sz="15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500"/>
                        <a:t>Température</a:t>
                      </a:r>
                      <a:endParaRPr sz="15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500"/>
                        <a:t>Ambiante</a:t>
                      </a:r>
                      <a:endParaRPr sz="15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500"/>
                        <a:t>Ambiante</a:t>
                      </a:r>
                      <a:endParaRPr sz="1500"/>
                    </a:p>
                  </a:txBody>
                  <a:tcPr marT="91425" marB="91425" marR="91425" marL="91425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500"/>
                        <a:t>Froid (</a:t>
                      </a:r>
                      <a:r>
                        <a:rPr lang="fr" sz="1500"/>
                        <a:t>Glace)</a:t>
                      </a:r>
                      <a:endParaRPr sz="15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D85C6"/>
                    </a:solidFill>
                  </a:tcPr>
                </a:tc>
              </a:tr>
            </a:tbl>
          </a:graphicData>
        </a:graphic>
      </p:graphicFrame>
      <p:sp>
        <p:nvSpPr>
          <p:cNvPr id="102" name="Google Shape;102;p15"/>
          <p:cNvSpPr txBox="1"/>
          <p:nvPr/>
        </p:nvSpPr>
        <p:spPr>
          <a:xfrm>
            <a:off x="2293150" y="1058475"/>
            <a:ext cx="5004300" cy="3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Roboto"/>
                <a:ea typeface="Roboto"/>
                <a:cs typeface="Roboto"/>
                <a:sym typeface="Roboto"/>
              </a:rPr>
              <a:t>H</a:t>
            </a:r>
            <a:r>
              <a:rPr b="1" baseline="-25000" lang="fr" sz="1800"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b="1" lang="fr" sz="1800">
                <a:latin typeface="Roboto"/>
                <a:ea typeface="Roboto"/>
                <a:cs typeface="Roboto"/>
                <a:sym typeface="Roboto"/>
              </a:rPr>
              <a:t>O</a:t>
            </a:r>
            <a:r>
              <a:rPr b="1" baseline="-25000" lang="fr" sz="1800">
                <a:latin typeface="Roboto"/>
                <a:ea typeface="Roboto"/>
                <a:cs typeface="Roboto"/>
                <a:sym typeface="Roboto"/>
              </a:rPr>
              <a:t>2(aq)</a:t>
            </a:r>
            <a:r>
              <a:rPr b="1" lang="fr" sz="1800">
                <a:latin typeface="Roboto"/>
                <a:ea typeface="Roboto"/>
                <a:cs typeface="Roboto"/>
                <a:sym typeface="Roboto"/>
              </a:rPr>
              <a:t> + 2H</a:t>
            </a:r>
            <a:r>
              <a:rPr b="1" baseline="30000" lang="fr" sz="1800">
                <a:latin typeface="Roboto"/>
                <a:ea typeface="Roboto"/>
                <a:cs typeface="Roboto"/>
                <a:sym typeface="Roboto"/>
              </a:rPr>
              <a:t>+</a:t>
            </a:r>
            <a:r>
              <a:rPr b="1" baseline="-25000" lang="fr" sz="1800">
                <a:latin typeface="Roboto"/>
                <a:ea typeface="Roboto"/>
                <a:cs typeface="Roboto"/>
                <a:sym typeface="Roboto"/>
              </a:rPr>
              <a:t>(aq)</a:t>
            </a:r>
            <a:r>
              <a:rPr b="1" lang="fr" sz="1800">
                <a:latin typeface="Roboto"/>
                <a:ea typeface="Roboto"/>
                <a:cs typeface="Roboto"/>
                <a:sym typeface="Roboto"/>
              </a:rPr>
              <a:t> + 3I</a:t>
            </a:r>
            <a:r>
              <a:rPr b="1" baseline="30000" lang="fr" sz="1800">
                <a:latin typeface="Roboto"/>
                <a:ea typeface="Roboto"/>
                <a:cs typeface="Roboto"/>
                <a:sym typeface="Roboto"/>
              </a:rPr>
              <a:t>-</a:t>
            </a:r>
            <a:r>
              <a:rPr b="1" baseline="-25000" lang="fr" sz="1800">
                <a:latin typeface="Roboto"/>
                <a:ea typeface="Roboto"/>
                <a:cs typeface="Roboto"/>
                <a:sym typeface="Roboto"/>
              </a:rPr>
              <a:t>(aq)</a:t>
            </a:r>
            <a:r>
              <a:rPr b="1" lang="fr" sz="1800">
                <a:latin typeface="Roboto"/>
                <a:ea typeface="Roboto"/>
                <a:cs typeface="Roboto"/>
                <a:sym typeface="Roboto"/>
              </a:rPr>
              <a:t> ⇄ I</a:t>
            </a:r>
            <a:r>
              <a:rPr b="1" baseline="-25000" lang="fr" sz="1800">
                <a:latin typeface="Roboto"/>
                <a:ea typeface="Roboto"/>
                <a:cs typeface="Roboto"/>
                <a:sym typeface="Roboto"/>
              </a:rPr>
              <a:t>3</a:t>
            </a:r>
            <a:r>
              <a:rPr b="1" baseline="30000" lang="fr" sz="1800">
                <a:latin typeface="Roboto"/>
                <a:ea typeface="Roboto"/>
                <a:cs typeface="Roboto"/>
                <a:sym typeface="Roboto"/>
              </a:rPr>
              <a:t>-</a:t>
            </a:r>
            <a:r>
              <a:rPr b="1" baseline="-25000" lang="fr" sz="1800">
                <a:latin typeface="Roboto"/>
                <a:ea typeface="Roboto"/>
                <a:cs typeface="Roboto"/>
                <a:sym typeface="Roboto"/>
              </a:rPr>
              <a:t>(aq)</a:t>
            </a:r>
            <a:r>
              <a:rPr b="1" lang="fr" sz="1800">
                <a:latin typeface="Roboto"/>
                <a:ea typeface="Roboto"/>
                <a:cs typeface="Roboto"/>
                <a:sym typeface="Roboto"/>
              </a:rPr>
              <a:t> + 2H</a:t>
            </a:r>
            <a:r>
              <a:rPr b="1" baseline="-25000" lang="fr" sz="1800"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b="1" lang="fr" sz="1800">
                <a:latin typeface="Roboto"/>
                <a:ea typeface="Roboto"/>
                <a:cs typeface="Roboto"/>
                <a:sym typeface="Roboto"/>
              </a:rPr>
              <a:t>O</a:t>
            </a:r>
            <a:endParaRPr b="1" sz="18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Facteurs cinétiques</a:t>
            </a:r>
            <a:endParaRPr/>
          </a:p>
        </p:txBody>
      </p:sp>
      <p:sp>
        <p:nvSpPr>
          <p:cNvPr id="108" name="Google Shape;108;p16"/>
          <p:cNvSpPr txBox="1"/>
          <p:nvPr>
            <p:ph idx="1" type="body"/>
          </p:nvPr>
        </p:nvSpPr>
        <p:spPr>
          <a:xfrm>
            <a:off x="616500" y="14584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Concentrations des réactifs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Température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Solvant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Pression (Phase Gazeuse)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Intensité lumineuse (Photochimie)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Catalyseurs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Résumé des lois d’ordre 0, 1 et 2</a:t>
            </a:r>
            <a:endParaRPr/>
          </a:p>
        </p:txBody>
      </p:sp>
      <p:graphicFrame>
        <p:nvGraphicFramePr>
          <p:cNvPr id="114" name="Google Shape;114;p17"/>
          <p:cNvGraphicFramePr/>
          <p:nvPr/>
        </p:nvGraphicFramePr>
        <p:xfrm>
          <a:off x="615000" y="1364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{D38552E6-D5DE-4AB8-9AE6-C5E44B380C01}</a:tableStyleId>
              </a:tblPr>
              <a:tblGrid>
                <a:gridCol w="1574225"/>
                <a:gridCol w="1574225"/>
                <a:gridCol w="1574225"/>
                <a:gridCol w="1574225"/>
                <a:gridCol w="1574225"/>
              </a:tblGrid>
              <a:tr h="560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Ordre partiel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Loi de vitesse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Evolution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t</a:t>
                      </a:r>
                      <a:r>
                        <a:rPr baseline="-25000" lang="fr"/>
                        <a:t>1/2</a:t>
                      </a:r>
                      <a:endParaRPr baseline="-25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Unité de k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56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v = k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C(t) = C</a:t>
                      </a:r>
                      <a:r>
                        <a:rPr baseline="-25000" lang="fr"/>
                        <a:t>0</a:t>
                      </a:r>
                      <a:r>
                        <a:rPr lang="fr"/>
                        <a:t>-kt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C</a:t>
                      </a:r>
                      <a:r>
                        <a:rPr baseline="-25000" lang="fr"/>
                        <a:t>0</a:t>
                      </a:r>
                      <a:r>
                        <a:rPr lang="fr"/>
                        <a:t>/2k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mol.L</a:t>
                      </a:r>
                      <a:r>
                        <a:rPr baseline="30000" lang="fr"/>
                        <a:t>-1</a:t>
                      </a:r>
                      <a:r>
                        <a:rPr lang="fr"/>
                        <a:t>.s</a:t>
                      </a:r>
                      <a:r>
                        <a:rPr baseline="30000" lang="fr"/>
                        <a:t>-1</a:t>
                      </a:r>
                      <a:endParaRPr baseline="30000"/>
                    </a:p>
                  </a:txBody>
                  <a:tcPr marT="91425" marB="91425" marR="91425" marL="91425"/>
                </a:tc>
              </a:tr>
              <a:tr h="560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v = kC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C(t) = [A]</a:t>
                      </a:r>
                      <a:r>
                        <a:rPr baseline="-25000" lang="fr"/>
                        <a:t>0</a:t>
                      </a:r>
                      <a:r>
                        <a:rPr lang="fr"/>
                        <a:t>e</a:t>
                      </a:r>
                      <a:r>
                        <a:rPr baseline="30000" lang="fr"/>
                        <a:t>-kt</a:t>
                      </a:r>
                      <a:endParaRPr baseline="30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ln(2)/k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s</a:t>
                      </a:r>
                      <a:r>
                        <a:rPr baseline="30000" lang="fr"/>
                        <a:t>-1</a:t>
                      </a:r>
                      <a:endParaRPr baseline="30000"/>
                    </a:p>
                  </a:txBody>
                  <a:tcPr marT="91425" marB="91425" marR="91425" marL="91425"/>
                </a:tc>
              </a:tr>
              <a:tr h="560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v = kC²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C(t) = C</a:t>
                      </a:r>
                      <a:r>
                        <a:rPr baseline="-25000" lang="fr"/>
                        <a:t>0</a:t>
                      </a:r>
                      <a:r>
                        <a:rPr lang="fr"/>
                        <a:t>/(1+kC</a:t>
                      </a:r>
                      <a:r>
                        <a:rPr baseline="-25000" lang="fr"/>
                        <a:t>0</a:t>
                      </a:r>
                      <a:r>
                        <a:rPr lang="fr"/>
                        <a:t>t)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1/kC</a:t>
                      </a:r>
                      <a:r>
                        <a:rPr baseline="-25000" lang="fr"/>
                        <a:t>0</a:t>
                      </a:r>
                      <a:endParaRPr baseline="-25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L.mol</a:t>
                      </a:r>
                      <a:r>
                        <a:rPr baseline="30000" lang="fr"/>
                        <a:t>-1</a:t>
                      </a:r>
                      <a:r>
                        <a:rPr lang="fr"/>
                        <a:t>.s</a:t>
                      </a:r>
                      <a:r>
                        <a:rPr baseline="30000" lang="fr"/>
                        <a:t>-1</a:t>
                      </a:r>
                      <a:endParaRPr baseline="300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Méthodes de mesures de concentrations</a:t>
            </a:r>
            <a:endParaRPr/>
          </a:p>
        </p:txBody>
      </p:sp>
      <p:sp>
        <p:nvSpPr>
          <p:cNvPr id="120" name="Google Shape;120;p18"/>
          <p:cNvSpPr txBox="1"/>
          <p:nvPr>
            <p:ph idx="1" type="body"/>
          </p:nvPr>
        </p:nvSpPr>
        <p:spPr>
          <a:xfrm>
            <a:off x="616500" y="1610875"/>
            <a:ext cx="8520600" cy="184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Titrage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Suivi spectrophotométrique (Loi de Beer-Lambert)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Suivi conductimétrique (mesure pour des ions)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Suivi polarimétrique (Loi de Biot si pouvoir rotatoire)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Suivi de pression (pour les gaz)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/>
          <p:nvPr/>
        </p:nvSpPr>
        <p:spPr>
          <a:xfrm>
            <a:off x="3500400" y="3536150"/>
            <a:ext cx="2143200" cy="3966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Mesure d’un ordre partiel : le cristal violet</a:t>
            </a:r>
            <a:endParaRPr/>
          </a:p>
        </p:txBody>
      </p:sp>
      <p:pic>
        <p:nvPicPr>
          <p:cNvPr id="127" name="Google Shape;12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39025" y="137900"/>
            <a:ext cx="1465650" cy="115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9"/>
          <p:cNvSpPr txBox="1"/>
          <p:nvPr/>
        </p:nvSpPr>
        <p:spPr>
          <a:xfrm>
            <a:off x="3424800" y="1089650"/>
            <a:ext cx="2294400" cy="4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Roboto"/>
                <a:ea typeface="Roboto"/>
                <a:cs typeface="Roboto"/>
                <a:sym typeface="Roboto"/>
              </a:rPr>
              <a:t>Cri</a:t>
            </a:r>
            <a:r>
              <a:rPr b="1" baseline="30000" lang="fr" sz="1800">
                <a:latin typeface="Roboto"/>
                <a:ea typeface="Roboto"/>
                <a:cs typeface="Roboto"/>
                <a:sym typeface="Roboto"/>
              </a:rPr>
              <a:t>+</a:t>
            </a:r>
            <a:r>
              <a:rPr b="1" lang="fr" sz="1800">
                <a:latin typeface="Roboto"/>
                <a:ea typeface="Roboto"/>
                <a:cs typeface="Roboto"/>
                <a:sym typeface="Roboto"/>
              </a:rPr>
              <a:t> + OH</a:t>
            </a:r>
            <a:r>
              <a:rPr b="1" baseline="30000" lang="fr" sz="1800">
                <a:latin typeface="Roboto"/>
                <a:ea typeface="Roboto"/>
                <a:cs typeface="Roboto"/>
                <a:sym typeface="Roboto"/>
              </a:rPr>
              <a:t>-</a:t>
            </a:r>
            <a:r>
              <a:rPr b="1" lang="fr" sz="1800">
                <a:latin typeface="Roboto"/>
                <a:ea typeface="Roboto"/>
                <a:cs typeface="Roboto"/>
                <a:sym typeface="Roboto"/>
              </a:rPr>
              <a:t> ➝ CriOH</a:t>
            </a:r>
            <a:endParaRPr b="1" sz="1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9" name="Google Shape;129;p19"/>
          <p:cNvSpPr txBox="1"/>
          <p:nvPr/>
        </p:nvSpPr>
        <p:spPr>
          <a:xfrm>
            <a:off x="535775" y="1779500"/>
            <a:ext cx="7029600" cy="17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Roboto"/>
              <a:buChar char="●"/>
            </a:pPr>
            <a:r>
              <a:rPr lang="fr" sz="1600">
                <a:latin typeface="Roboto"/>
                <a:ea typeface="Roboto"/>
                <a:cs typeface="Roboto"/>
                <a:sym typeface="Roboto"/>
              </a:rPr>
              <a:t>On pose v</a:t>
            </a:r>
            <a:r>
              <a:rPr baseline="-25000" lang="fr" sz="1600">
                <a:latin typeface="Roboto"/>
                <a:ea typeface="Roboto"/>
                <a:cs typeface="Roboto"/>
                <a:sym typeface="Roboto"/>
              </a:rPr>
              <a:t>r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 = k[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Cri</a:t>
            </a:r>
            <a:r>
              <a:rPr baseline="30000" lang="fr" sz="1600">
                <a:latin typeface="Roboto"/>
                <a:ea typeface="Roboto"/>
                <a:cs typeface="Roboto"/>
                <a:sym typeface="Roboto"/>
              </a:rPr>
              <a:t>+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]</a:t>
            </a:r>
            <a:r>
              <a:rPr baseline="30000" lang="fr" sz="1600">
                <a:latin typeface="Roboto"/>
                <a:ea typeface="Roboto"/>
                <a:cs typeface="Roboto"/>
                <a:sym typeface="Roboto"/>
              </a:rPr>
              <a:t>ɑ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[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OH</a:t>
            </a:r>
            <a:r>
              <a:rPr baseline="30000" lang="fr" sz="1600">
                <a:latin typeface="Roboto"/>
                <a:ea typeface="Roboto"/>
                <a:cs typeface="Roboto"/>
                <a:sym typeface="Roboto"/>
              </a:rPr>
              <a:t>-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]</a:t>
            </a:r>
            <a:r>
              <a:rPr baseline="30000" lang="fr" sz="1600">
                <a:latin typeface="Roboto"/>
                <a:ea typeface="Roboto"/>
                <a:cs typeface="Roboto"/>
                <a:sym typeface="Roboto"/>
              </a:rPr>
              <a:t>ß 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, on cherche à déterminer α.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Roboto"/>
              <a:buChar char="●"/>
            </a:pPr>
            <a:r>
              <a:rPr lang="fr" sz="1600">
                <a:latin typeface="Roboto"/>
                <a:ea typeface="Roboto"/>
                <a:cs typeface="Roboto"/>
                <a:sym typeface="Roboto"/>
              </a:rPr>
              <a:t>[Cri</a:t>
            </a:r>
            <a:r>
              <a:rPr baseline="30000" lang="fr" sz="1600">
                <a:latin typeface="Roboto"/>
                <a:ea typeface="Roboto"/>
                <a:cs typeface="Roboto"/>
                <a:sym typeface="Roboto"/>
              </a:rPr>
              <a:t>+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]=1,5x10</a:t>
            </a:r>
            <a:r>
              <a:rPr baseline="30000" lang="fr" sz="1600">
                <a:latin typeface="Roboto"/>
                <a:ea typeface="Roboto"/>
                <a:cs typeface="Roboto"/>
                <a:sym typeface="Roboto"/>
              </a:rPr>
              <a:t>-5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 mol.L</a:t>
            </a:r>
            <a:r>
              <a:rPr baseline="30000" lang="fr" sz="1600">
                <a:latin typeface="Roboto"/>
                <a:ea typeface="Roboto"/>
                <a:cs typeface="Roboto"/>
                <a:sym typeface="Roboto"/>
              </a:rPr>
              <a:t>-1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 ; [OH</a:t>
            </a:r>
            <a:r>
              <a:rPr baseline="30000" lang="fr" sz="1600">
                <a:latin typeface="Roboto"/>
                <a:ea typeface="Roboto"/>
                <a:cs typeface="Roboto"/>
                <a:sym typeface="Roboto"/>
              </a:rPr>
              <a:t>-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] = 1 mol.L</a:t>
            </a:r>
            <a:r>
              <a:rPr baseline="30000" lang="fr" sz="1600">
                <a:latin typeface="Roboto"/>
                <a:ea typeface="Roboto"/>
                <a:cs typeface="Roboto"/>
                <a:sym typeface="Roboto"/>
              </a:rPr>
              <a:t>-1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Roboto"/>
              <a:buChar char="●"/>
            </a:pPr>
            <a:r>
              <a:rPr lang="fr" sz="1600">
                <a:latin typeface="Roboto"/>
                <a:ea typeface="Roboto"/>
                <a:cs typeface="Roboto"/>
                <a:sym typeface="Roboto"/>
              </a:rPr>
              <a:t>Dégénérescence de l’ordre :  </a:t>
            </a:r>
            <a:r>
              <a:rPr b="1" lang="fr" sz="1600">
                <a:latin typeface="Roboto"/>
                <a:ea typeface="Roboto"/>
                <a:cs typeface="Roboto"/>
                <a:sym typeface="Roboto"/>
              </a:rPr>
              <a:t>v</a:t>
            </a:r>
            <a:r>
              <a:rPr b="1" baseline="-25000" lang="fr" sz="1600">
                <a:latin typeface="Roboto"/>
                <a:ea typeface="Roboto"/>
                <a:cs typeface="Roboto"/>
                <a:sym typeface="Roboto"/>
              </a:rPr>
              <a:t>r</a:t>
            </a:r>
            <a:r>
              <a:rPr b="1" lang="fr" sz="1600">
                <a:latin typeface="Roboto"/>
                <a:ea typeface="Roboto"/>
                <a:cs typeface="Roboto"/>
                <a:sym typeface="Roboto"/>
              </a:rPr>
              <a:t> = k</a:t>
            </a:r>
            <a:r>
              <a:rPr b="1" baseline="-25000" lang="fr" sz="1600">
                <a:latin typeface="Roboto"/>
                <a:ea typeface="Roboto"/>
                <a:cs typeface="Roboto"/>
                <a:sym typeface="Roboto"/>
              </a:rPr>
              <a:t>app</a:t>
            </a:r>
            <a:r>
              <a:rPr b="1" lang="fr" sz="1600">
                <a:latin typeface="Roboto"/>
                <a:ea typeface="Roboto"/>
                <a:cs typeface="Roboto"/>
                <a:sym typeface="Roboto"/>
              </a:rPr>
              <a:t>[Cri</a:t>
            </a:r>
            <a:r>
              <a:rPr b="1" baseline="30000" lang="fr" sz="1600">
                <a:latin typeface="Roboto"/>
                <a:ea typeface="Roboto"/>
                <a:cs typeface="Roboto"/>
                <a:sym typeface="Roboto"/>
              </a:rPr>
              <a:t>+</a:t>
            </a:r>
            <a:r>
              <a:rPr b="1" lang="fr" sz="1600">
                <a:latin typeface="Roboto"/>
                <a:ea typeface="Roboto"/>
                <a:cs typeface="Roboto"/>
                <a:sym typeface="Roboto"/>
              </a:rPr>
              <a:t>]</a:t>
            </a:r>
            <a:r>
              <a:rPr b="1" baseline="30000" lang="fr" sz="1600">
                <a:latin typeface="Roboto"/>
                <a:ea typeface="Roboto"/>
                <a:cs typeface="Roboto"/>
                <a:sym typeface="Roboto"/>
              </a:rPr>
              <a:t>α</a:t>
            </a:r>
            <a:endParaRPr b="1" baseline="30000"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aseline="30000"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Roboto"/>
              <a:buChar char="●"/>
            </a:pPr>
            <a:r>
              <a:rPr lang="fr" sz="1600">
                <a:latin typeface="Roboto"/>
                <a:ea typeface="Roboto"/>
                <a:cs typeface="Roboto"/>
                <a:sym typeface="Roboto"/>
              </a:rPr>
              <a:t>Seul Cri</a:t>
            </a:r>
            <a:r>
              <a:rPr baseline="30000" lang="fr" sz="1600">
                <a:latin typeface="Roboto"/>
                <a:ea typeface="Roboto"/>
                <a:cs typeface="Roboto"/>
                <a:sym typeface="Roboto"/>
              </a:rPr>
              <a:t>+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 absorbe dans le visible : spectrophotométrie (λ = 590 nm)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Roboto"/>
              <a:buChar char="●"/>
            </a:pPr>
            <a:r>
              <a:rPr lang="fr" sz="1600">
                <a:latin typeface="Roboto"/>
                <a:ea typeface="Roboto"/>
                <a:cs typeface="Roboto"/>
                <a:sym typeface="Roboto"/>
              </a:rPr>
              <a:t>Loi de Beer-Lambert :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Roboto"/>
                <a:ea typeface="Roboto"/>
                <a:cs typeface="Roboto"/>
                <a:sym typeface="Roboto"/>
              </a:rPr>
              <a:t>					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45720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Roboto"/>
                <a:ea typeface="Roboto"/>
                <a:cs typeface="Roboto"/>
                <a:sym typeface="Roboto"/>
              </a:rPr>
              <a:t>                      A = Constante x [Cri</a:t>
            </a:r>
            <a:r>
              <a:rPr baseline="30000" lang="fr" sz="1600">
                <a:latin typeface="Roboto"/>
                <a:ea typeface="Roboto"/>
                <a:cs typeface="Roboto"/>
                <a:sym typeface="Roboto"/>
              </a:rPr>
              <a:t>+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]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Mesure d’un ordre partiel : le cristal violet</a:t>
            </a:r>
            <a:endParaRPr/>
          </a:p>
        </p:txBody>
      </p:sp>
      <p:pic>
        <p:nvPicPr>
          <p:cNvPr id="135" name="Google Shape;13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39025" y="137900"/>
            <a:ext cx="1465650" cy="115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0"/>
          <p:cNvSpPr txBox="1"/>
          <p:nvPr/>
        </p:nvSpPr>
        <p:spPr>
          <a:xfrm>
            <a:off x="3424800" y="1089650"/>
            <a:ext cx="2294400" cy="4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Roboto"/>
                <a:ea typeface="Roboto"/>
                <a:cs typeface="Roboto"/>
                <a:sym typeface="Roboto"/>
              </a:rPr>
              <a:t>Cri</a:t>
            </a:r>
            <a:r>
              <a:rPr b="1" baseline="30000" lang="fr" sz="1800">
                <a:latin typeface="Roboto"/>
                <a:ea typeface="Roboto"/>
                <a:cs typeface="Roboto"/>
                <a:sym typeface="Roboto"/>
              </a:rPr>
              <a:t>+</a:t>
            </a:r>
            <a:r>
              <a:rPr b="1" lang="fr" sz="1800">
                <a:latin typeface="Roboto"/>
                <a:ea typeface="Roboto"/>
                <a:cs typeface="Roboto"/>
                <a:sym typeface="Roboto"/>
              </a:rPr>
              <a:t> + OH</a:t>
            </a:r>
            <a:r>
              <a:rPr b="1" baseline="30000" lang="fr" sz="1800">
                <a:latin typeface="Roboto"/>
                <a:ea typeface="Roboto"/>
                <a:cs typeface="Roboto"/>
                <a:sym typeface="Roboto"/>
              </a:rPr>
              <a:t>-</a:t>
            </a:r>
            <a:r>
              <a:rPr b="1" lang="fr" sz="1800">
                <a:latin typeface="Roboto"/>
                <a:ea typeface="Roboto"/>
                <a:cs typeface="Roboto"/>
                <a:sym typeface="Roboto"/>
              </a:rPr>
              <a:t> ➝ CriOH</a:t>
            </a:r>
            <a:endParaRPr b="1" sz="1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7" name="Google Shape;137;p20"/>
          <p:cNvSpPr txBox="1"/>
          <p:nvPr/>
        </p:nvSpPr>
        <p:spPr>
          <a:xfrm>
            <a:off x="535775" y="1779500"/>
            <a:ext cx="7029600" cy="17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Roboto"/>
              <a:buChar char="●"/>
            </a:pPr>
            <a:r>
              <a:rPr lang="fr" sz="1600">
                <a:latin typeface="Roboto"/>
                <a:ea typeface="Roboto"/>
                <a:cs typeface="Roboto"/>
                <a:sym typeface="Roboto"/>
              </a:rPr>
              <a:t>Si o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rdre α = 0 (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v</a:t>
            </a:r>
            <a:r>
              <a:rPr baseline="-25000" lang="fr" sz="1600">
                <a:latin typeface="Roboto"/>
                <a:ea typeface="Roboto"/>
                <a:cs typeface="Roboto"/>
                <a:sym typeface="Roboto"/>
              </a:rPr>
              <a:t>r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 = k</a:t>
            </a:r>
            <a:r>
              <a:rPr baseline="-25000" lang="fr" sz="1600">
                <a:latin typeface="Roboto"/>
                <a:ea typeface="Roboto"/>
                <a:cs typeface="Roboto"/>
                <a:sym typeface="Roboto"/>
              </a:rPr>
              <a:t>app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)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: A = Constante - k</a:t>
            </a:r>
            <a:r>
              <a:rPr baseline="-25000" lang="fr" sz="1600">
                <a:latin typeface="Roboto"/>
                <a:ea typeface="Roboto"/>
                <a:cs typeface="Roboto"/>
                <a:sym typeface="Roboto"/>
              </a:rPr>
              <a:t>app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t, soit une droite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Roboto"/>
              <a:buChar char="●"/>
            </a:pPr>
            <a:r>
              <a:rPr lang="fr" sz="1600">
                <a:latin typeface="Roboto"/>
                <a:ea typeface="Roboto"/>
                <a:cs typeface="Roboto"/>
                <a:sym typeface="Roboto"/>
              </a:rPr>
              <a:t>Si ordre 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α = 1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 (v</a:t>
            </a:r>
            <a:r>
              <a:rPr baseline="-25000" lang="fr" sz="1600">
                <a:latin typeface="Roboto"/>
                <a:ea typeface="Roboto"/>
                <a:cs typeface="Roboto"/>
                <a:sym typeface="Roboto"/>
              </a:rPr>
              <a:t>r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 = k</a:t>
            </a:r>
            <a:r>
              <a:rPr baseline="-25000" lang="fr" sz="1600">
                <a:latin typeface="Roboto"/>
                <a:ea typeface="Roboto"/>
                <a:cs typeface="Roboto"/>
                <a:sym typeface="Roboto"/>
              </a:rPr>
              <a:t>app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[Cri</a:t>
            </a:r>
            <a:r>
              <a:rPr baseline="30000" lang="fr" sz="1600">
                <a:latin typeface="Roboto"/>
                <a:ea typeface="Roboto"/>
                <a:cs typeface="Roboto"/>
                <a:sym typeface="Roboto"/>
              </a:rPr>
              <a:t>+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]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) : ln(A) = Constante - k</a:t>
            </a:r>
            <a:r>
              <a:rPr baseline="-25000" lang="fr" sz="1600">
                <a:latin typeface="Roboto"/>
                <a:ea typeface="Roboto"/>
                <a:cs typeface="Roboto"/>
                <a:sym typeface="Roboto"/>
              </a:rPr>
              <a:t>app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t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Roboto"/>
                <a:ea typeface="Roboto"/>
                <a:cs typeface="Roboto"/>
                <a:sym typeface="Roboto"/>
              </a:rPr>
              <a:t>                                                               …….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Mesure d’un ordre partiel : le cristal violet</a:t>
            </a:r>
            <a:endParaRPr/>
          </a:p>
        </p:txBody>
      </p:sp>
      <p:pic>
        <p:nvPicPr>
          <p:cNvPr id="143" name="Google Shape;14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39025" y="137900"/>
            <a:ext cx="1465650" cy="115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1"/>
          <p:cNvSpPr txBox="1"/>
          <p:nvPr/>
        </p:nvSpPr>
        <p:spPr>
          <a:xfrm>
            <a:off x="3424800" y="1089650"/>
            <a:ext cx="2294400" cy="4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Roboto"/>
                <a:ea typeface="Roboto"/>
                <a:cs typeface="Roboto"/>
                <a:sym typeface="Roboto"/>
              </a:rPr>
              <a:t>Cri</a:t>
            </a:r>
            <a:r>
              <a:rPr b="1" baseline="30000" lang="fr" sz="1800">
                <a:latin typeface="Roboto"/>
                <a:ea typeface="Roboto"/>
                <a:cs typeface="Roboto"/>
                <a:sym typeface="Roboto"/>
              </a:rPr>
              <a:t>+</a:t>
            </a:r>
            <a:r>
              <a:rPr b="1" lang="fr" sz="1800">
                <a:latin typeface="Roboto"/>
                <a:ea typeface="Roboto"/>
                <a:cs typeface="Roboto"/>
                <a:sym typeface="Roboto"/>
              </a:rPr>
              <a:t> + OH</a:t>
            </a:r>
            <a:r>
              <a:rPr b="1" baseline="30000" lang="fr" sz="1800">
                <a:latin typeface="Roboto"/>
                <a:ea typeface="Roboto"/>
                <a:cs typeface="Roboto"/>
                <a:sym typeface="Roboto"/>
              </a:rPr>
              <a:t>-</a:t>
            </a:r>
            <a:r>
              <a:rPr b="1" lang="fr" sz="1800">
                <a:latin typeface="Roboto"/>
                <a:ea typeface="Roboto"/>
                <a:cs typeface="Roboto"/>
                <a:sym typeface="Roboto"/>
              </a:rPr>
              <a:t> ➝ CriOH</a:t>
            </a:r>
            <a:endParaRPr b="1" sz="1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5" name="Google Shape;145;p21"/>
          <p:cNvSpPr txBox="1"/>
          <p:nvPr/>
        </p:nvSpPr>
        <p:spPr>
          <a:xfrm>
            <a:off x="535775" y="1779500"/>
            <a:ext cx="7029600" cy="17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Roboto"/>
              <a:buChar char="●"/>
            </a:pPr>
            <a:r>
              <a:rPr lang="fr" sz="1600">
                <a:latin typeface="Roboto"/>
                <a:ea typeface="Roboto"/>
                <a:cs typeface="Roboto"/>
                <a:sym typeface="Roboto"/>
              </a:rPr>
              <a:t>On trouve un ordre 1 par rapport au cristal violet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Roboto"/>
              <a:buChar char="●"/>
            </a:pPr>
            <a:r>
              <a:rPr lang="fr" sz="1600">
                <a:latin typeface="Roboto"/>
                <a:ea typeface="Roboto"/>
                <a:cs typeface="Roboto"/>
                <a:sym typeface="Roboto"/>
              </a:rPr>
              <a:t>On pourrait aussi mesurer l’ordre partiel du [OH</a:t>
            </a:r>
            <a:r>
              <a:rPr baseline="30000" lang="fr" sz="1600">
                <a:latin typeface="Roboto"/>
                <a:ea typeface="Roboto"/>
                <a:cs typeface="Roboto"/>
                <a:sym typeface="Roboto"/>
              </a:rPr>
              <a:t>-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], on trouverait 1 :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Roboto"/>
                <a:ea typeface="Roboto"/>
                <a:cs typeface="Roboto"/>
                <a:sym typeface="Roboto"/>
              </a:rPr>
              <a:t>						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v</a:t>
            </a:r>
            <a:r>
              <a:rPr baseline="-25000" lang="fr" sz="1600">
                <a:latin typeface="Roboto"/>
                <a:ea typeface="Roboto"/>
                <a:cs typeface="Roboto"/>
                <a:sym typeface="Roboto"/>
              </a:rPr>
              <a:t>r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 = k[Cri</a:t>
            </a:r>
            <a:r>
              <a:rPr baseline="30000" lang="fr" sz="1600">
                <a:latin typeface="Roboto"/>
                <a:ea typeface="Roboto"/>
                <a:cs typeface="Roboto"/>
                <a:sym typeface="Roboto"/>
              </a:rPr>
              <a:t>+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]</a:t>
            </a:r>
            <a:r>
              <a:rPr baseline="30000" lang="fr" sz="1600">
                <a:latin typeface="Roboto"/>
                <a:ea typeface="Roboto"/>
                <a:cs typeface="Roboto"/>
                <a:sym typeface="Roboto"/>
              </a:rPr>
              <a:t>1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[OH</a:t>
            </a:r>
            <a:r>
              <a:rPr baseline="30000" lang="fr" sz="1600">
                <a:latin typeface="Roboto"/>
                <a:ea typeface="Roboto"/>
                <a:cs typeface="Roboto"/>
                <a:sym typeface="Roboto"/>
              </a:rPr>
              <a:t>-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]</a:t>
            </a:r>
            <a:r>
              <a:rPr baseline="30000" lang="fr" sz="1600">
                <a:latin typeface="Roboto"/>
                <a:ea typeface="Roboto"/>
                <a:cs typeface="Roboto"/>
                <a:sym typeface="Roboto"/>
              </a:rPr>
              <a:t>1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Roboto"/>
                <a:ea typeface="Roboto"/>
                <a:cs typeface="Roboto"/>
                <a:sym typeface="Roboto"/>
              </a:rPr>
              <a:t>                                 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Roboto"/>
              <a:buChar char="●"/>
            </a:pPr>
            <a:r>
              <a:rPr lang="fr" sz="1600">
                <a:latin typeface="Roboto"/>
                <a:ea typeface="Roboto"/>
                <a:cs typeface="Roboto"/>
                <a:sym typeface="Roboto"/>
              </a:rPr>
              <a:t>On a mesuré k</a:t>
            </a:r>
            <a:r>
              <a:rPr baseline="-25000" lang="fr" sz="1600">
                <a:latin typeface="Roboto"/>
                <a:ea typeface="Roboto"/>
                <a:cs typeface="Roboto"/>
                <a:sym typeface="Roboto"/>
              </a:rPr>
              <a:t>app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, or k</a:t>
            </a:r>
            <a:r>
              <a:rPr baseline="-25000" lang="fr" sz="1600">
                <a:latin typeface="Roboto"/>
                <a:ea typeface="Roboto"/>
                <a:cs typeface="Roboto"/>
                <a:sym typeface="Roboto"/>
              </a:rPr>
              <a:t>app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= k/[OH</a:t>
            </a:r>
            <a:r>
              <a:rPr baseline="-25000" lang="fr" sz="1600">
                <a:latin typeface="Roboto"/>
                <a:ea typeface="Roboto"/>
                <a:cs typeface="Roboto"/>
                <a:sym typeface="Roboto"/>
              </a:rPr>
              <a:t>-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]</a:t>
            </a:r>
            <a:r>
              <a:rPr baseline="-25000" lang="fr" sz="1600">
                <a:latin typeface="Roboto"/>
                <a:ea typeface="Roboto"/>
                <a:cs typeface="Roboto"/>
                <a:sym typeface="Roboto"/>
              </a:rPr>
              <a:t>initiale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, donc on peut calculer :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Roboto"/>
                <a:ea typeface="Roboto"/>
                <a:cs typeface="Roboto"/>
                <a:sym typeface="Roboto"/>
              </a:rPr>
              <a:t>                                                              k(T) = 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 k</a:t>
            </a:r>
            <a:r>
              <a:rPr baseline="-25000" lang="fr" sz="1600">
                <a:latin typeface="Roboto"/>
                <a:ea typeface="Roboto"/>
                <a:cs typeface="Roboto"/>
                <a:sym typeface="Roboto"/>
              </a:rPr>
              <a:t>app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x[OH</a:t>
            </a:r>
            <a:r>
              <a:rPr baseline="-25000" lang="fr" sz="1600">
                <a:latin typeface="Roboto"/>
                <a:ea typeface="Roboto"/>
                <a:cs typeface="Roboto"/>
                <a:sym typeface="Roboto"/>
              </a:rPr>
              <a:t>-</a:t>
            </a:r>
            <a:r>
              <a:rPr lang="fr" sz="1600">
                <a:latin typeface="Roboto"/>
                <a:ea typeface="Roboto"/>
                <a:cs typeface="Roboto"/>
                <a:sym typeface="Roboto"/>
              </a:rPr>
              <a:t>]</a:t>
            </a:r>
            <a:r>
              <a:rPr baseline="-25000" lang="fr" sz="1600">
                <a:latin typeface="Roboto"/>
                <a:ea typeface="Roboto"/>
                <a:cs typeface="Roboto"/>
                <a:sym typeface="Roboto"/>
              </a:rPr>
              <a:t>initiale</a:t>
            </a:r>
            <a:endParaRPr b="1" sz="1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6" name="Google Shape;146;p21"/>
          <p:cNvSpPr/>
          <p:nvPr/>
        </p:nvSpPr>
        <p:spPr>
          <a:xfrm>
            <a:off x="3500400" y="3322750"/>
            <a:ext cx="2143200" cy="3966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