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1C8324B-C1A3-4BFD-A72F-6BE638CB36A2}">
  <a:tblStyle styleId="{F1C8324B-C1A3-4BFD-A72F-6BE638CB36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612c9b9f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612c9b9f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612c9b9ff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612c9b9ff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612c9b9ff_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612c9b9ff_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612c9b9ff_3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612c9b9ff_3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612c9b9ff_3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612c9b9ff_3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612c9b9ff_3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612c9b9ff_3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612c9b9ff_3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612c9b9ff_3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612c9b9ff_3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612c9b9ff_3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331127"/>
            <a:ext cx="8222100" cy="14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 20 : Détermination de constantes d’équilibre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3096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: CPGE (MP/PT)</a:t>
            </a:r>
            <a:endParaRPr/>
          </a:p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Pré-requis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229875"/>
            <a:ext cx="8520600" cy="19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Chimie première année (Evolution et équilibre chimique, Acide/Base, Oxydoréduction, solubilité).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Thermochimie</a:t>
            </a:r>
            <a:endParaRPr/>
          </a:p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060650" y="567600"/>
            <a:ext cx="7022700" cy="37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 - Rappels sur la constante d’équilibre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fr"/>
              <a:t>En fonction des concentrations : quotient réactionnel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fr"/>
              <a:t>En fonction de grandeurs thermodynamique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II - Détermination par mesure de concentrations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fr"/>
              <a:t>Mesure directe de concentration par titrage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fr"/>
              <a:t>Mesure indirecte via des grandeurs physiques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434343"/>
                </a:solidFill>
              </a:rPr>
              <a:t>III - Détermination par mesure de </a:t>
            </a:r>
            <a:r>
              <a:rPr lang="fr"/>
              <a:t>ΔrG°.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434343"/>
                </a:solidFill>
              </a:rPr>
              <a:t>IV - Influence de la température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4943225" y="2267850"/>
            <a:ext cx="37365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/>
              <a:t>Réaction considérée : </a:t>
            </a:r>
            <a:r>
              <a:rPr lang="fr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>
                <a:solidFill>
                  <a:srgbClr val="000000"/>
                </a:solidFill>
              </a:rPr>
              <a:t>I</a:t>
            </a:r>
            <a:r>
              <a:rPr baseline="-25000" lang="fr">
                <a:solidFill>
                  <a:srgbClr val="000000"/>
                </a:solidFill>
              </a:rPr>
              <a:t>2(aq)</a:t>
            </a:r>
            <a:r>
              <a:rPr lang="fr">
                <a:solidFill>
                  <a:srgbClr val="000000"/>
                </a:solidFill>
              </a:rPr>
              <a:t> ⇌ I</a:t>
            </a:r>
            <a:r>
              <a:rPr baseline="-25000" lang="fr">
                <a:solidFill>
                  <a:srgbClr val="000000"/>
                </a:solidFill>
              </a:rPr>
              <a:t>2(orga)</a:t>
            </a:r>
            <a:endParaRPr sz="2500"/>
          </a:p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2100" y="1071851"/>
            <a:ext cx="2759850" cy="328822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II-1) Mesure directe de concentration par titrage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II-1) Mesure directe</a:t>
            </a:r>
            <a:r>
              <a:rPr lang="fr"/>
              <a:t> de concentration</a:t>
            </a:r>
            <a:r>
              <a:rPr lang="fr"/>
              <a:t> par titrage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4943225" y="2267850"/>
            <a:ext cx="37365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/>
              <a:t>Réaction considérée : </a:t>
            </a:r>
            <a:r>
              <a:rPr lang="fr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>
                <a:solidFill>
                  <a:srgbClr val="000000"/>
                </a:solidFill>
              </a:rPr>
              <a:t>I</a:t>
            </a:r>
            <a:r>
              <a:rPr baseline="-25000" lang="fr">
                <a:solidFill>
                  <a:srgbClr val="000000"/>
                </a:solidFill>
              </a:rPr>
              <a:t>2(aq)</a:t>
            </a:r>
            <a:r>
              <a:rPr lang="fr">
                <a:solidFill>
                  <a:srgbClr val="000000"/>
                </a:solidFill>
              </a:rPr>
              <a:t> ⇌ I</a:t>
            </a:r>
            <a:r>
              <a:rPr baseline="-25000" lang="fr">
                <a:solidFill>
                  <a:srgbClr val="000000"/>
                </a:solidFill>
              </a:rPr>
              <a:t>2(orga)</a:t>
            </a:r>
            <a:endParaRPr sz="2500"/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5875" y="1017800"/>
            <a:ext cx="2645475" cy="353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 - Mesure indirecte via des grandeurs physiques</a:t>
            </a:r>
            <a:endParaRPr/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311700" y="1229875"/>
            <a:ext cx="31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b) Spectroscopie UV-visible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0126" y="1017800"/>
            <a:ext cx="3699001" cy="164998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8"/>
          <p:cNvSpPr txBox="1"/>
          <p:nvPr/>
        </p:nvSpPr>
        <p:spPr>
          <a:xfrm>
            <a:off x="6153575" y="2702575"/>
            <a:ext cx="2012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Roboto"/>
                <a:ea typeface="Roboto"/>
                <a:cs typeface="Roboto"/>
                <a:sym typeface="Roboto"/>
              </a:rPr>
              <a:t>Bleu de Bromothymol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4">
            <a:alphaModFix/>
          </a:blip>
          <a:srcRect b="21783" l="6203" r="6552" t="0"/>
          <a:stretch/>
        </p:blipFill>
        <p:spPr>
          <a:xfrm>
            <a:off x="429675" y="2097875"/>
            <a:ext cx="2917050" cy="26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8"/>
          <p:cNvSpPr txBox="1"/>
          <p:nvPr/>
        </p:nvSpPr>
        <p:spPr>
          <a:xfrm>
            <a:off x="3565950" y="3762375"/>
            <a:ext cx="20121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Roboto"/>
                <a:ea typeface="Roboto"/>
                <a:cs typeface="Roboto"/>
                <a:sym typeface="Roboto"/>
              </a:rPr>
              <a:t>S1 : pH = 7</a:t>
            </a:r>
            <a:r>
              <a:rPr lang="fr">
                <a:latin typeface="Roboto"/>
                <a:ea typeface="Roboto"/>
                <a:cs typeface="Roboto"/>
                <a:sym typeface="Roboto"/>
              </a:rPr>
              <a:t>(à mesurer)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Roboto"/>
                <a:ea typeface="Roboto"/>
                <a:cs typeface="Roboto"/>
                <a:sym typeface="Roboto"/>
              </a:rPr>
              <a:t>S2 : pH ≃ 1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Roboto"/>
                <a:ea typeface="Roboto"/>
                <a:cs typeface="Roboto"/>
                <a:sym typeface="Roboto"/>
              </a:rPr>
              <a:t>S3 : pH ≃ 13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 - Mesure indirecte via des grandeurs physiques</a:t>
            </a:r>
            <a:endParaRPr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b) Spectroscopie UV-visible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35" name="Google Shape;13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4300" y="1797850"/>
            <a:ext cx="4855399" cy="266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 - Mesure indirecte via des grandeurs physiques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b) Spectroscopie UV-visible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graphicFrame>
        <p:nvGraphicFramePr>
          <p:cNvPr id="143" name="Google Shape;143;p20"/>
          <p:cNvGraphicFramePr/>
          <p:nvPr/>
        </p:nvGraphicFramePr>
        <p:xfrm>
          <a:off x="356000" y="21767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{F1C8324B-C1A3-4BFD-A72F-6BE638CB36A2}</a:tableStyleId>
              </a:tblPr>
              <a:tblGrid>
                <a:gridCol w="2108000"/>
                <a:gridCol w="2108000"/>
                <a:gridCol w="2108000"/>
                <a:gridCol w="2108000"/>
              </a:tblGrid>
              <a:tr h="438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S1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S2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S3</a:t>
                      </a:r>
                      <a:endParaRPr sz="1600"/>
                    </a:p>
                  </a:txBody>
                  <a:tcPr marT="63500" marB="63500" marR="63500" marL="63500"/>
                </a:tc>
              </a:tr>
              <a:tr h="438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λ</a:t>
                      </a:r>
                      <a:r>
                        <a:rPr baseline="-25000" lang="fr" sz="1600"/>
                        <a:t>1</a:t>
                      </a:r>
                      <a:r>
                        <a:rPr lang="fr" sz="1600"/>
                        <a:t> = 420 nm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A</a:t>
                      </a:r>
                      <a:r>
                        <a:rPr baseline="-25000" lang="fr" sz="1600"/>
                        <a:t>1</a:t>
                      </a:r>
                      <a:r>
                        <a:rPr lang="fr" sz="1600"/>
                        <a:t> = 0,625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A</a:t>
                      </a:r>
                      <a:r>
                        <a:rPr baseline="-25000" lang="fr" sz="1600"/>
                        <a:t>2</a:t>
                      </a:r>
                      <a:r>
                        <a:rPr lang="fr" sz="1600"/>
                        <a:t> = 0,706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A</a:t>
                      </a:r>
                      <a:r>
                        <a:rPr baseline="-25000" lang="fr" sz="1600"/>
                        <a:t>3</a:t>
                      </a:r>
                      <a:r>
                        <a:rPr lang="fr" sz="1600"/>
                        <a:t> = 0,281</a:t>
                      </a:r>
                      <a:endParaRPr sz="1600"/>
                    </a:p>
                  </a:txBody>
                  <a:tcPr marT="63500" marB="63500" marR="63500" marL="63500"/>
                </a:tc>
              </a:tr>
              <a:tr h="438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λ</a:t>
                      </a:r>
                      <a:r>
                        <a:rPr baseline="-25000" lang="fr" sz="1600"/>
                        <a:t>2</a:t>
                      </a:r>
                      <a:r>
                        <a:rPr lang="fr" sz="1600"/>
                        <a:t> = 615 nm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A'</a:t>
                      </a:r>
                      <a:r>
                        <a:rPr baseline="-25000" lang="fr" sz="1600"/>
                        <a:t>1</a:t>
                      </a:r>
                      <a:r>
                        <a:rPr lang="fr" sz="1600"/>
                        <a:t> = 0,525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A'</a:t>
                      </a:r>
                      <a:r>
                        <a:rPr baseline="-25000" lang="fr" sz="1600"/>
                        <a:t>2</a:t>
                      </a:r>
                      <a:r>
                        <a:rPr lang="fr" sz="1600"/>
                        <a:t> = 0,022</a:t>
                      </a:r>
                      <a:endParaRPr sz="1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/>
                        <a:t>A'</a:t>
                      </a:r>
                      <a:r>
                        <a:rPr baseline="-25000" lang="fr" sz="1600"/>
                        <a:t>3</a:t>
                      </a:r>
                      <a:r>
                        <a:rPr lang="fr" sz="1600"/>
                        <a:t> = 1,74</a:t>
                      </a:r>
                      <a:endParaRPr sz="16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 - Détermination par mesure de </a:t>
            </a:r>
            <a:r>
              <a:rPr lang="fr"/>
              <a:t>ΔrG°</a:t>
            </a:r>
            <a:endParaRPr/>
          </a:p>
        </p:txBody>
      </p:sp>
      <p:sp>
        <p:nvSpPr>
          <p:cNvPr id="149" name="Google Shape;149;p2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50" name="Google Shape;15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1450" y="1364963"/>
            <a:ext cx="5221076" cy="250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